
<file path=[Content_Types].xml><?xml version="1.0" encoding="utf-8"?>
<Types xmlns="http://schemas.openxmlformats.org/package/2006/content-types">
  <Default Extension="PNG" ContentType="image/png"/>
  <Default Extension="tmp"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chart2.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6" r:id="rId2"/>
    <p:sldId id="356" r:id="rId3"/>
    <p:sldId id="357" r:id="rId4"/>
    <p:sldId id="360" r:id="rId5"/>
    <p:sldId id="260" r:id="rId6"/>
    <p:sldId id="289" r:id="rId7"/>
    <p:sldId id="362" r:id="rId8"/>
    <p:sldId id="364" r:id="rId9"/>
    <p:sldId id="277" r:id="rId10"/>
    <p:sldId id="326" r:id="rId11"/>
    <p:sldId id="361" r:id="rId12"/>
    <p:sldId id="375" r:id="rId13"/>
    <p:sldId id="374" r:id="rId14"/>
    <p:sldId id="344" r:id="rId15"/>
    <p:sldId id="372" r:id="rId16"/>
    <p:sldId id="373" r:id="rId17"/>
    <p:sldId id="345" r:id="rId18"/>
    <p:sldId id="347" r:id="rId19"/>
    <p:sldId id="376" r:id="rId20"/>
    <p:sldId id="348" r:id="rId21"/>
    <p:sldId id="377" r:id="rId22"/>
    <p:sldId id="378" r:id="rId23"/>
    <p:sldId id="379" r:id="rId24"/>
    <p:sldId id="369" r:id="rId25"/>
    <p:sldId id="380" r:id="rId26"/>
    <p:sldId id="381" r:id="rId27"/>
    <p:sldId id="264" r:id="rId28"/>
    <p:sldId id="370" r:id="rId29"/>
    <p:sldId id="382" r:id="rId30"/>
    <p:sldId id="320" r:id="rId31"/>
    <p:sldId id="318" r:id="rId32"/>
    <p:sldId id="368" r:id="rId33"/>
    <p:sldId id="366" r:id="rId34"/>
    <p:sldId id="346" r:id="rId35"/>
    <p:sldId id="365" r:id="rId36"/>
    <p:sldId id="367" r:id="rId37"/>
    <p:sldId id="267" r:id="rId38"/>
    <p:sldId id="371" r:id="rId39"/>
    <p:sldId id="358" r:id="rId40"/>
    <p:sldId id="323" r:id="rId41"/>
    <p:sldId id="324" r:id="rId42"/>
    <p:sldId id="319" r:id="rId43"/>
    <p:sldId id="278" r:id="rId44"/>
    <p:sldId id="279" r:id="rId45"/>
    <p:sldId id="280" r:id="rId46"/>
    <p:sldId id="314" r:id="rId47"/>
    <p:sldId id="262" r:id="rId48"/>
    <p:sldId id="288" r:id="rId49"/>
    <p:sldId id="282" r:id="rId50"/>
    <p:sldId id="312" r:id="rId51"/>
    <p:sldId id="316" r:id="rId52"/>
  </p:sldIdLst>
  <p:sldSz cx="9144000" cy="6858000" type="screen4x3"/>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0504D"/>
    <a:srgbClr val="FFFFFF"/>
    <a:srgbClr val="4F81BD"/>
    <a:srgbClr val="F79646"/>
    <a:srgbClr val="070A7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55" autoAdjust="0"/>
    <p:restoredTop sz="94676" autoAdjust="0"/>
  </p:normalViewPr>
  <p:slideViewPr>
    <p:cSldViewPr>
      <p:cViewPr varScale="1">
        <p:scale>
          <a:sx n="87" d="100"/>
          <a:sy n="87" d="100"/>
        </p:scale>
        <p:origin x="960" y="84"/>
      </p:cViewPr>
      <p:guideLst>
        <p:guide orient="horz" pos="2160"/>
        <p:guide pos="2880"/>
      </p:guideLst>
    </p:cSldViewPr>
  </p:slideViewPr>
  <p:outlineViewPr>
    <p:cViewPr>
      <p:scale>
        <a:sx n="33" d="100"/>
        <a:sy n="33" d="100"/>
      </p:scale>
      <p:origin x="66" y="3528"/>
    </p:cViewPr>
  </p:outlineViewPr>
  <p:notesTextViewPr>
    <p:cViewPr>
      <p:scale>
        <a:sx n="100" d="100"/>
        <a:sy n="100" d="100"/>
      </p:scale>
      <p:origin x="0" y="0"/>
    </p:cViewPr>
  </p:notesTextViewPr>
  <p:sorterViewPr>
    <p:cViewPr varScale="1">
      <p:scale>
        <a:sx n="100" d="100"/>
        <a:sy n="100" d="100"/>
      </p:scale>
      <p:origin x="0" y="-4386"/>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s>
</file>

<file path=ppt/charts/_rels/chart1.xml.rels><?xml version="1.0" encoding="UTF-8" standalone="yes"?>
<Relationships xmlns="http://schemas.openxmlformats.org/package/2006/relationships"><Relationship Id="rId1" Type="http://schemas.openxmlformats.org/officeDocument/2006/relationships/oleObject" Target="Book1" TargetMode="External"/></Relationships>
</file>

<file path=ppt/charts/_rels/chart2.xml.rels><?xml version="1.0" encoding="UTF-8" standalone="yes"?>
<Relationships xmlns="http://schemas.openxmlformats.org/package/2006/relationships"><Relationship Id="rId3" Type="http://schemas.openxmlformats.org/officeDocument/2006/relationships/oleObject" Target="Book1"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invertIfNegative val="0"/>
          <c:dLbls>
            <c:spPr>
              <a:noFill/>
              <a:ln>
                <a:noFill/>
              </a:ln>
              <a:effectLst/>
            </c:sp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Sheet1!$A$1:$F$1</c:f>
              <c:strCache>
                <c:ptCount val="6"/>
                <c:pt idx="0">
                  <c:v>A+</c:v>
                </c:pt>
                <c:pt idx="1">
                  <c:v>A</c:v>
                </c:pt>
                <c:pt idx="2">
                  <c:v>A-</c:v>
                </c:pt>
                <c:pt idx="3">
                  <c:v>B</c:v>
                </c:pt>
                <c:pt idx="4">
                  <c:v>B-</c:v>
                </c:pt>
                <c:pt idx="5">
                  <c:v>C</c:v>
                </c:pt>
              </c:strCache>
            </c:strRef>
          </c:cat>
          <c:val>
            <c:numRef>
              <c:f>Sheet1!$A$2:$F$2</c:f>
              <c:numCache>
                <c:formatCode>General</c:formatCode>
                <c:ptCount val="6"/>
                <c:pt idx="0">
                  <c:v>3</c:v>
                </c:pt>
                <c:pt idx="1">
                  <c:v>32</c:v>
                </c:pt>
                <c:pt idx="2">
                  <c:v>52</c:v>
                </c:pt>
                <c:pt idx="3">
                  <c:v>22</c:v>
                </c:pt>
                <c:pt idx="4">
                  <c:v>1</c:v>
                </c:pt>
                <c:pt idx="5">
                  <c:v>8</c:v>
                </c:pt>
              </c:numCache>
            </c:numRef>
          </c:val>
        </c:ser>
        <c:dLbls>
          <c:showLegendKey val="0"/>
          <c:showVal val="0"/>
          <c:showCatName val="0"/>
          <c:showSerName val="0"/>
          <c:showPercent val="0"/>
          <c:showBubbleSize val="0"/>
        </c:dLbls>
        <c:gapWidth val="30"/>
        <c:axId val="77525568"/>
        <c:axId val="77530608"/>
      </c:barChart>
      <c:catAx>
        <c:axId val="77525568"/>
        <c:scaling>
          <c:orientation val="minMax"/>
        </c:scaling>
        <c:delete val="0"/>
        <c:axPos val="b"/>
        <c:numFmt formatCode="General" sourceLinked="0"/>
        <c:majorTickMark val="out"/>
        <c:minorTickMark val="none"/>
        <c:tickLblPos val="nextTo"/>
        <c:crossAx val="77530608"/>
        <c:crosses val="autoZero"/>
        <c:auto val="1"/>
        <c:lblAlgn val="ctr"/>
        <c:lblOffset val="100"/>
        <c:noMultiLvlLbl val="0"/>
      </c:catAx>
      <c:valAx>
        <c:axId val="77530608"/>
        <c:scaling>
          <c:orientation val="minMax"/>
        </c:scaling>
        <c:delete val="0"/>
        <c:axPos val="l"/>
        <c:majorGridlines/>
        <c:numFmt formatCode="General" sourceLinked="1"/>
        <c:majorTickMark val="out"/>
        <c:minorTickMark val="none"/>
        <c:tickLblPos val="nextTo"/>
        <c:txPr>
          <a:bodyPr/>
          <a:lstStyle/>
          <a:p>
            <a:pPr>
              <a:defRPr sz="2400"/>
            </a:pPr>
            <a:endParaRPr lang="ja-JP"/>
          </a:p>
        </c:txPr>
        <c:crossAx val="77525568"/>
        <c:crosses val="autoZero"/>
        <c:crossBetween val="between"/>
      </c:valAx>
    </c:plotArea>
    <c:plotVisOnly val="1"/>
    <c:dispBlanksAs val="gap"/>
    <c:showDLblsOverMax val="0"/>
  </c:chart>
  <c:spPr>
    <a:solidFill>
      <a:schemeClr val="bg1"/>
    </a:solidFill>
  </c:spPr>
  <c:txPr>
    <a:bodyPr/>
    <a:lstStyle/>
    <a:p>
      <a:pPr>
        <a:defRPr sz="2400"/>
      </a:pPr>
      <a:endParaRPr lang="ja-JP"/>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c:date1904 val="0"/>
  <c:lang val="ja-JP"/>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0"/>
          <c:order val="0"/>
          <c:tx>
            <c:strRef>
              <c:f>Sheet1!$B$1</c:f>
              <c:strCache>
                <c:ptCount val="1"/>
                <c:pt idx="0">
                  <c:v>携帯電話</c:v>
                </c:pt>
              </c:strCache>
            </c:strRef>
          </c:tx>
          <c:spPr>
            <a:solidFill>
              <a:schemeClr val="accent1"/>
            </a:solidFill>
            <a:ln>
              <a:noFill/>
            </a:ln>
            <a:effectLst/>
          </c:spPr>
          <c:invertIfNegative val="0"/>
          <c:cat>
            <c:numRef>
              <c:f>Sheet1!$A$2:$A$21</c:f>
              <c:numCache>
                <c:formatCode>mmm\-yy</c:formatCode>
                <c:ptCount val="20"/>
                <c:pt idx="0">
                  <c:v>40330</c:v>
                </c:pt>
                <c:pt idx="1">
                  <c:v>40422</c:v>
                </c:pt>
                <c:pt idx="2">
                  <c:v>40513</c:v>
                </c:pt>
                <c:pt idx="3">
                  <c:v>40603</c:v>
                </c:pt>
                <c:pt idx="4">
                  <c:v>40695</c:v>
                </c:pt>
                <c:pt idx="5">
                  <c:v>40787</c:v>
                </c:pt>
                <c:pt idx="6">
                  <c:v>40878</c:v>
                </c:pt>
                <c:pt idx="7">
                  <c:v>40969</c:v>
                </c:pt>
                <c:pt idx="8">
                  <c:v>41000</c:v>
                </c:pt>
                <c:pt idx="9">
                  <c:v>41030</c:v>
                </c:pt>
                <c:pt idx="10">
                  <c:v>41061</c:v>
                </c:pt>
                <c:pt idx="11">
                  <c:v>41091</c:v>
                </c:pt>
                <c:pt idx="12">
                  <c:v>41122</c:v>
                </c:pt>
                <c:pt idx="13">
                  <c:v>41153</c:v>
                </c:pt>
                <c:pt idx="14">
                  <c:v>41183</c:v>
                </c:pt>
                <c:pt idx="15">
                  <c:v>41214</c:v>
                </c:pt>
                <c:pt idx="16">
                  <c:v>41244</c:v>
                </c:pt>
                <c:pt idx="17">
                  <c:v>41275</c:v>
                </c:pt>
                <c:pt idx="18">
                  <c:v>41306</c:v>
                </c:pt>
                <c:pt idx="19">
                  <c:v>41334</c:v>
                </c:pt>
              </c:numCache>
            </c:numRef>
          </c:cat>
          <c:val>
            <c:numRef>
              <c:f>Sheet1!$B$2:$B$21</c:f>
              <c:numCache>
                <c:formatCode>General</c:formatCode>
                <c:ptCount val="20"/>
                <c:pt idx="0">
                  <c:v>9301</c:v>
                </c:pt>
                <c:pt idx="1">
                  <c:v>8013</c:v>
                </c:pt>
                <c:pt idx="2">
                  <c:v>8022</c:v>
                </c:pt>
                <c:pt idx="3">
                  <c:v>6856</c:v>
                </c:pt>
                <c:pt idx="4">
                  <c:v>6734</c:v>
                </c:pt>
                <c:pt idx="5">
                  <c:v>9123</c:v>
                </c:pt>
                <c:pt idx="6">
                  <c:v>6991</c:v>
                </c:pt>
                <c:pt idx="7">
                  <c:v>7977</c:v>
                </c:pt>
                <c:pt idx="8">
                  <c:v>1740</c:v>
                </c:pt>
                <c:pt idx="9">
                  <c:v>1557</c:v>
                </c:pt>
                <c:pt idx="10">
                  <c:v>1923</c:v>
                </c:pt>
                <c:pt idx="11">
                  <c:v>2969</c:v>
                </c:pt>
                <c:pt idx="12">
                  <c:v>2768</c:v>
                </c:pt>
                <c:pt idx="13">
                  <c:v>2468</c:v>
                </c:pt>
                <c:pt idx="14">
                  <c:v>1643</c:v>
                </c:pt>
                <c:pt idx="15">
                  <c:v>1960</c:v>
                </c:pt>
                <c:pt idx="16">
                  <c:v>2963</c:v>
                </c:pt>
                <c:pt idx="17">
                  <c:v>1857</c:v>
                </c:pt>
                <c:pt idx="18">
                  <c:v>2311</c:v>
                </c:pt>
                <c:pt idx="19">
                  <c:v>1944</c:v>
                </c:pt>
              </c:numCache>
            </c:numRef>
          </c:val>
        </c:ser>
        <c:ser>
          <c:idx val="1"/>
          <c:order val="1"/>
          <c:tx>
            <c:strRef>
              <c:f>Sheet1!$C$1</c:f>
              <c:strCache>
                <c:ptCount val="1"/>
                <c:pt idx="0">
                  <c:v>スマートフォン</c:v>
                </c:pt>
              </c:strCache>
            </c:strRef>
          </c:tx>
          <c:spPr>
            <a:solidFill>
              <a:schemeClr val="accent2"/>
            </a:solidFill>
            <a:ln>
              <a:noFill/>
            </a:ln>
            <a:effectLst/>
          </c:spPr>
          <c:invertIfNegative val="0"/>
          <c:cat>
            <c:numRef>
              <c:f>Sheet1!$A$2:$A$21</c:f>
              <c:numCache>
                <c:formatCode>mmm\-yy</c:formatCode>
                <c:ptCount val="20"/>
                <c:pt idx="0">
                  <c:v>40330</c:v>
                </c:pt>
                <c:pt idx="1">
                  <c:v>40422</c:v>
                </c:pt>
                <c:pt idx="2">
                  <c:v>40513</c:v>
                </c:pt>
                <c:pt idx="3">
                  <c:v>40603</c:v>
                </c:pt>
                <c:pt idx="4">
                  <c:v>40695</c:v>
                </c:pt>
                <c:pt idx="5">
                  <c:v>40787</c:v>
                </c:pt>
                <c:pt idx="6">
                  <c:v>40878</c:v>
                </c:pt>
                <c:pt idx="7">
                  <c:v>40969</c:v>
                </c:pt>
                <c:pt idx="8">
                  <c:v>41000</c:v>
                </c:pt>
                <c:pt idx="9">
                  <c:v>41030</c:v>
                </c:pt>
                <c:pt idx="10">
                  <c:v>41061</c:v>
                </c:pt>
                <c:pt idx="11">
                  <c:v>41091</c:v>
                </c:pt>
                <c:pt idx="12">
                  <c:v>41122</c:v>
                </c:pt>
                <c:pt idx="13">
                  <c:v>41153</c:v>
                </c:pt>
                <c:pt idx="14">
                  <c:v>41183</c:v>
                </c:pt>
                <c:pt idx="15">
                  <c:v>41214</c:v>
                </c:pt>
                <c:pt idx="16">
                  <c:v>41244</c:v>
                </c:pt>
                <c:pt idx="17">
                  <c:v>41275</c:v>
                </c:pt>
                <c:pt idx="18">
                  <c:v>41306</c:v>
                </c:pt>
                <c:pt idx="19">
                  <c:v>41334</c:v>
                </c:pt>
              </c:numCache>
            </c:numRef>
          </c:cat>
          <c:val>
            <c:numRef>
              <c:f>Sheet1!$C$2:$C$21</c:f>
              <c:numCache>
                <c:formatCode>General</c:formatCode>
                <c:ptCount val="20"/>
                <c:pt idx="0">
                  <c:v>377</c:v>
                </c:pt>
                <c:pt idx="1">
                  <c:v>342</c:v>
                </c:pt>
                <c:pt idx="2">
                  <c:v>1151</c:v>
                </c:pt>
                <c:pt idx="3">
                  <c:v>1921</c:v>
                </c:pt>
                <c:pt idx="4">
                  <c:v>2159</c:v>
                </c:pt>
                <c:pt idx="5">
                  <c:v>3764</c:v>
                </c:pt>
                <c:pt idx="6">
                  <c:v>3079</c:v>
                </c:pt>
                <c:pt idx="7">
                  <c:v>4234</c:v>
                </c:pt>
                <c:pt idx="8">
                  <c:v>721</c:v>
                </c:pt>
                <c:pt idx="9">
                  <c:v>662</c:v>
                </c:pt>
                <c:pt idx="10">
                  <c:v>861</c:v>
                </c:pt>
                <c:pt idx="11">
                  <c:v>1985</c:v>
                </c:pt>
                <c:pt idx="12">
                  <c:v>1873</c:v>
                </c:pt>
                <c:pt idx="13">
                  <c:v>1388</c:v>
                </c:pt>
                <c:pt idx="14">
                  <c:v>1024</c:v>
                </c:pt>
                <c:pt idx="15">
                  <c:v>1151</c:v>
                </c:pt>
                <c:pt idx="16">
                  <c:v>1849</c:v>
                </c:pt>
                <c:pt idx="17">
                  <c:v>919</c:v>
                </c:pt>
                <c:pt idx="18">
                  <c:v>1365</c:v>
                </c:pt>
                <c:pt idx="19">
                  <c:v>796</c:v>
                </c:pt>
              </c:numCache>
            </c:numRef>
          </c:val>
        </c:ser>
        <c:dLbls>
          <c:showLegendKey val="0"/>
          <c:showVal val="0"/>
          <c:showCatName val="0"/>
          <c:showSerName val="0"/>
          <c:showPercent val="0"/>
          <c:showBubbleSize val="0"/>
        </c:dLbls>
        <c:gapWidth val="50"/>
        <c:axId val="77533968"/>
        <c:axId val="261056960"/>
      </c:barChart>
      <c:lineChart>
        <c:grouping val="standard"/>
        <c:varyColors val="0"/>
        <c:ser>
          <c:idx val="2"/>
          <c:order val="2"/>
          <c:tx>
            <c:strRef>
              <c:f>Sheet1!$D$1</c:f>
              <c:strCache>
                <c:ptCount val="1"/>
                <c:pt idx="0">
                  <c:v>比率</c:v>
                </c:pt>
              </c:strCache>
            </c:strRef>
          </c:tx>
          <c:spPr>
            <a:ln w="53975" cap="rnd">
              <a:solidFill>
                <a:schemeClr val="accent3"/>
              </a:solidFill>
              <a:round/>
            </a:ln>
            <a:effectLst/>
          </c:spPr>
          <c:marker>
            <c:symbol val="circle"/>
            <c:size val="5"/>
            <c:spPr>
              <a:solidFill>
                <a:schemeClr val="accent3"/>
              </a:solidFill>
              <a:ln w="63500">
                <a:solidFill>
                  <a:schemeClr val="accent3"/>
                </a:solidFill>
              </a:ln>
              <a:effectLst/>
            </c:spPr>
          </c:marker>
          <c:cat>
            <c:numRef>
              <c:f>Sheet1!$A$2:$A$21</c:f>
              <c:numCache>
                <c:formatCode>mmm\-yy</c:formatCode>
                <c:ptCount val="20"/>
                <c:pt idx="0">
                  <c:v>40330</c:v>
                </c:pt>
                <c:pt idx="1">
                  <c:v>40422</c:v>
                </c:pt>
                <c:pt idx="2">
                  <c:v>40513</c:v>
                </c:pt>
                <c:pt idx="3">
                  <c:v>40603</c:v>
                </c:pt>
                <c:pt idx="4">
                  <c:v>40695</c:v>
                </c:pt>
                <c:pt idx="5">
                  <c:v>40787</c:v>
                </c:pt>
                <c:pt idx="6">
                  <c:v>40878</c:v>
                </c:pt>
                <c:pt idx="7">
                  <c:v>40969</c:v>
                </c:pt>
                <c:pt idx="8">
                  <c:v>41000</c:v>
                </c:pt>
                <c:pt idx="9">
                  <c:v>41030</c:v>
                </c:pt>
                <c:pt idx="10">
                  <c:v>41061</c:v>
                </c:pt>
                <c:pt idx="11">
                  <c:v>41091</c:v>
                </c:pt>
                <c:pt idx="12">
                  <c:v>41122</c:v>
                </c:pt>
                <c:pt idx="13">
                  <c:v>41153</c:v>
                </c:pt>
                <c:pt idx="14">
                  <c:v>41183</c:v>
                </c:pt>
                <c:pt idx="15">
                  <c:v>41214</c:v>
                </c:pt>
                <c:pt idx="16">
                  <c:v>41244</c:v>
                </c:pt>
                <c:pt idx="17">
                  <c:v>41275</c:v>
                </c:pt>
                <c:pt idx="18">
                  <c:v>41306</c:v>
                </c:pt>
                <c:pt idx="19">
                  <c:v>41334</c:v>
                </c:pt>
              </c:numCache>
            </c:numRef>
          </c:cat>
          <c:val>
            <c:numRef>
              <c:f>Sheet1!$D$2:$D$21</c:f>
              <c:numCache>
                <c:formatCode>0.0%</c:formatCode>
                <c:ptCount val="20"/>
                <c:pt idx="0">
                  <c:v>4.0533275991828835E-2</c:v>
                </c:pt>
                <c:pt idx="1">
                  <c:v>4.2680643953575438E-2</c:v>
                </c:pt>
                <c:pt idx="2">
                  <c:v>0.14348042882074297</c:v>
                </c:pt>
                <c:pt idx="3">
                  <c:v>0.28019253208868145</c:v>
                </c:pt>
                <c:pt idx="4">
                  <c:v>0.32061182061182059</c:v>
                </c:pt>
                <c:pt idx="5">
                  <c:v>0.41258357996273154</c:v>
                </c:pt>
                <c:pt idx="6">
                  <c:v>0.44042340151623516</c:v>
                </c:pt>
                <c:pt idx="7">
                  <c:v>0.5307759809452175</c:v>
                </c:pt>
                <c:pt idx="8">
                  <c:v>0.414367816091954</c:v>
                </c:pt>
                <c:pt idx="9">
                  <c:v>0.42517662170841364</c:v>
                </c:pt>
                <c:pt idx="10">
                  <c:v>0.44773790951638065</c:v>
                </c:pt>
                <c:pt idx="11">
                  <c:v>0.66857527787133719</c:v>
                </c:pt>
                <c:pt idx="12">
                  <c:v>0.67666184971098264</c:v>
                </c:pt>
                <c:pt idx="13">
                  <c:v>0.56239870340356568</c:v>
                </c:pt>
                <c:pt idx="14">
                  <c:v>0.62325015216068169</c:v>
                </c:pt>
                <c:pt idx="15">
                  <c:v>0.58724489795918366</c:v>
                </c:pt>
                <c:pt idx="16">
                  <c:v>0.62402969962875465</c:v>
                </c:pt>
                <c:pt idx="17">
                  <c:v>0.49488422186322023</c:v>
                </c:pt>
                <c:pt idx="18">
                  <c:v>0.59065339679792295</c:v>
                </c:pt>
                <c:pt idx="19">
                  <c:v>0.40946502057613171</c:v>
                </c:pt>
              </c:numCache>
            </c:numRef>
          </c:val>
          <c:smooth val="0"/>
        </c:ser>
        <c:dLbls>
          <c:showLegendKey val="0"/>
          <c:showVal val="0"/>
          <c:showCatName val="0"/>
          <c:showSerName val="0"/>
          <c:showPercent val="0"/>
          <c:showBubbleSize val="0"/>
        </c:dLbls>
        <c:marker val="1"/>
        <c:smooth val="0"/>
        <c:axId val="261058080"/>
        <c:axId val="261057520"/>
      </c:lineChart>
      <c:dateAx>
        <c:axId val="77533968"/>
        <c:scaling>
          <c:orientation val="minMax"/>
        </c:scaling>
        <c:delete val="0"/>
        <c:axPos val="b"/>
        <c:numFmt formatCode="mmm\-yy"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200" b="0" i="0" u="none" strike="noStrike" kern="1200" baseline="0">
                <a:solidFill>
                  <a:schemeClr val="tx1">
                    <a:lumMod val="65000"/>
                    <a:lumOff val="35000"/>
                  </a:schemeClr>
                </a:solidFill>
                <a:latin typeface="+mn-lt"/>
                <a:ea typeface="+mn-ea"/>
                <a:cs typeface="+mn-cs"/>
              </a:defRPr>
            </a:pPr>
            <a:endParaRPr lang="ja-JP"/>
          </a:p>
        </c:txPr>
        <c:crossAx val="261056960"/>
        <c:crosses val="autoZero"/>
        <c:auto val="1"/>
        <c:lblOffset val="100"/>
        <c:baseTimeUnit val="months"/>
      </c:dateAx>
      <c:valAx>
        <c:axId val="26105696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200" b="0" i="0" u="none" strike="noStrike" kern="1200" baseline="0">
                <a:solidFill>
                  <a:schemeClr val="tx1">
                    <a:lumMod val="65000"/>
                    <a:lumOff val="35000"/>
                  </a:schemeClr>
                </a:solidFill>
                <a:latin typeface="+mn-lt"/>
                <a:ea typeface="+mn-ea"/>
                <a:cs typeface="+mn-cs"/>
              </a:defRPr>
            </a:pPr>
            <a:endParaRPr lang="ja-JP"/>
          </a:p>
        </c:txPr>
        <c:crossAx val="77533968"/>
        <c:crosses val="autoZero"/>
        <c:crossBetween val="between"/>
      </c:valAx>
      <c:valAx>
        <c:axId val="261057520"/>
        <c:scaling>
          <c:orientation val="minMax"/>
          <c:max val="1"/>
        </c:scaling>
        <c:delete val="0"/>
        <c:axPos val="r"/>
        <c:numFmt formatCode="0%" sourceLinked="0"/>
        <c:majorTickMark val="out"/>
        <c:minorTickMark val="none"/>
        <c:tickLblPos val="high"/>
        <c:spPr>
          <a:noFill/>
          <a:ln>
            <a:noFill/>
          </a:ln>
          <a:effectLst/>
        </c:spPr>
        <c:txPr>
          <a:bodyPr rot="-60000000" spcFirstLastPara="1" vertOverflow="ellipsis" vert="horz" wrap="square" anchor="ctr" anchorCtr="1"/>
          <a:lstStyle/>
          <a:p>
            <a:pPr>
              <a:defRPr sz="2200" b="0" i="0" u="none" strike="noStrike" kern="1200" baseline="0">
                <a:solidFill>
                  <a:schemeClr val="tx1">
                    <a:lumMod val="65000"/>
                    <a:lumOff val="35000"/>
                  </a:schemeClr>
                </a:solidFill>
                <a:latin typeface="+mn-lt"/>
                <a:ea typeface="+mn-ea"/>
                <a:cs typeface="+mn-cs"/>
              </a:defRPr>
            </a:pPr>
            <a:endParaRPr lang="ja-JP"/>
          </a:p>
        </c:txPr>
        <c:crossAx val="261058080"/>
        <c:crosses val="max"/>
        <c:crossBetween val="between"/>
      </c:valAx>
      <c:dateAx>
        <c:axId val="261058080"/>
        <c:scaling>
          <c:orientation val="minMax"/>
        </c:scaling>
        <c:delete val="1"/>
        <c:axPos val="b"/>
        <c:numFmt formatCode="mmm\-yy" sourceLinked="1"/>
        <c:majorTickMark val="out"/>
        <c:minorTickMark val="none"/>
        <c:tickLblPos val="nextTo"/>
        <c:crossAx val="261057520"/>
        <c:crosses val="autoZero"/>
        <c:auto val="1"/>
        <c:lblOffset val="100"/>
        <c:baseTimeUnit val="months"/>
      </c:dateAx>
      <c:spPr>
        <a:noFill/>
        <a:ln>
          <a:noFill/>
        </a:ln>
        <a:effectLst/>
      </c:spPr>
    </c:plotArea>
    <c:legend>
      <c:legendPos val="b"/>
      <c:overlay val="0"/>
      <c:spPr>
        <a:noFill/>
        <a:ln>
          <a:noFill/>
        </a:ln>
        <a:effectLst/>
      </c:spPr>
      <c:txPr>
        <a:bodyPr rot="0" spcFirstLastPara="1" vertOverflow="ellipsis" vert="horz" wrap="square" anchor="ctr" anchorCtr="1"/>
        <a:lstStyle/>
        <a:p>
          <a:pPr>
            <a:defRPr sz="2200" b="0" i="0" u="none" strike="noStrike" kern="1200" baseline="0">
              <a:solidFill>
                <a:schemeClr val="tx1">
                  <a:lumMod val="65000"/>
                  <a:lumOff val="35000"/>
                </a:schemeClr>
              </a:solidFill>
              <a:latin typeface="+mn-lt"/>
              <a:ea typeface="+mn-ea"/>
              <a:cs typeface="+mn-cs"/>
            </a:defRPr>
          </a:pPr>
          <a:endParaRPr lang="ja-JP"/>
        </a:p>
      </c:txPr>
    </c:legend>
    <c:plotVisOnly val="1"/>
    <c:dispBlanksAs val="gap"/>
    <c:showDLblsOverMax val="0"/>
  </c:chart>
  <c:spPr>
    <a:noFill/>
    <a:ln>
      <a:noFill/>
    </a:ln>
    <a:effectLst/>
  </c:spPr>
  <c:txPr>
    <a:bodyPr/>
    <a:lstStyle/>
    <a:p>
      <a:pPr>
        <a:defRPr sz="2200"/>
      </a:pPr>
      <a:endParaRPr lang="ja-JP"/>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pn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tmp>
</file>

<file path=ppt/media/image4.PN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ja-JP" altLang="en-US" dirty="0"/>
          </a:p>
        </p:txBody>
      </p:sp>
      <p:sp>
        <p:nvSpPr>
          <p:cNvPr id="3" name="日付プレースホルダ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726E10CA-9349-44C9-87C7-309D5A5D47B3}" type="datetimeFigureOut">
              <a:rPr kumimoji="1" lang="ja-JP" altLang="en-US" smtClean="0"/>
              <a:pPr/>
              <a:t>2013/5/23</a:t>
            </a:fld>
            <a:endParaRPr kumimoji="1" lang="ja-JP" altLang="en-US" dirty="0"/>
          </a:p>
        </p:txBody>
      </p:sp>
      <p:sp>
        <p:nvSpPr>
          <p:cNvPr id="4" name="スライド イメージ プレースホルダ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ja-JP" altLang="en-US" dirty="0"/>
          </a:p>
        </p:txBody>
      </p:sp>
      <p:sp>
        <p:nvSpPr>
          <p:cNvPr id="5" name="ノート プレースホルダ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6" name="フッター プレースホルダ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ja-JP" altLang="en-US" dirty="0"/>
          </a:p>
        </p:txBody>
      </p:sp>
      <p:sp>
        <p:nvSpPr>
          <p:cNvPr id="7" name="スライド番号プレースホルダ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A42656-9DF0-4FAB-B433-B0E28CCFA3FB}" type="slidenum">
              <a:rPr kumimoji="1" lang="ja-JP" altLang="en-US" smtClean="0"/>
              <a:pPr/>
              <a:t>‹#›</a:t>
            </a:fld>
            <a:endParaRPr kumimoji="1" lang="ja-JP" altLang="en-US" dirty="0"/>
          </a:p>
        </p:txBody>
      </p:sp>
    </p:spTree>
    <p:extLst>
      <p:ext uri="{BB962C8B-B14F-4D97-AF65-F5344CB8AC3E}">
        <p14:creationId xmlns:p14="http://schemas.microsoft.com/office/powerpoint/2010/main" val="163222543"/>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 1"/>
          <p:cNvSpPr>
            <a:spLocks noGrp="1" noRot="1" noChangeAspect="1"/>
          </p:cNvSpPr>
          <p:nvPr>
            <p:ph type="sldImg"/>
          </p:nvPr>
        </p:nvSpPr>
        <p:spPr/>
      </p:sp>
      <p:sp>
        <p:nvSpPr>
          <p:cNvPr id="3" name="ノート プレースホルダ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ja-JP" sz="1200" dirty="0" smtClean="0"/>
              <a:t>※</a:t>
            </a:r>
            <a:r>
              <a:rPr lang="ja-JP" altLang="en-US" sz="1200" dirty="0" smtClean="0"/>
              <a:t>こんなテーマの話は忘れずにしてください、というリクエスト等あれば、出席票にてコメントお願いします。要望に応えられるかはお約束できかねますが</a:t>
            </a:r>
            <a:r>
              <a:rPr lang="en-US" altLang="ja-JP" sz="1200" dirty="0" smtClean="0"/>
              <a:t>…</a:t>
            </a:r>
            <a:r>
              <a:rPr lang="ja-JP" altLang="en-US" sz="1200" dirty="0" err="1" smtClean="0"/>
              <a:t>。</a:t>
            </a:r>
            <a:endParaRPr lang="en-US" altLang="ja-JP" sz="1200" dirty="0" smtClean="0"/>
          </a:p>
          <a:p>
            <a:endParaRPr kumimoji="1" lang="ja-JP" altLang="en-US" dirty="0"/>
          </a:p>
        </p:txBody>
      </p:sp>
      <p:sp>
        <p:nvSpPr>
          <p:cNvPr id="4" name="スライド番号プレースホルダ 3"/>
          <p:cNvSpPr>
            <a:spLocks noGrp="1"/>
          </p:cNvSpPr>
          <p:nvPr>
            <p:ph type="sldNum" sz="quarter" idx="10"/>
          </p:nvPr>
        </p:nvSpPr>
        <p:spPr/>
        <p:txBody>
          <a:bodyPr/>
          <a:lstStyle/>
          <a:p>
            <a:fld id="{82A42656-9DF0-4FAB-B433-B0E28CCFA3FB}" type="slidenum">
              <a:rPr kumimoji="1" lang="ja-JP" altLang="en-US" smtClean="0"/>
              <a:pPr/>
              <a:t>39</a:t>
            </a:fld>
            <a:endParaRPr kumimoji="1" lang="ja-JP" altLang="en-US" dirty="0"/>
          </a:p>
        </p:txBody>
      </p:sp>
    </p:spTree>
    <p:extLst>
      <p:ext uri="{BB962C8B-B14F-4D97-AF65-F5344CB8AC3E}">
        <p14:creationId xmlns:p14="http://schemas.microsoft.com/office/powerpoint/2010/main" val="32599208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spTree>
      <p:nvGrpSpPr>
        <p:cNvPr id="1" name=""/>
        <p:cNvGrpSpPr/>
        <p:nvPr/>
      </p:nvGrpSpPr>
      <p:grpSpPr>
        <a:xfrm>
          <a:off x="0" y="0"/>
          <a:ext cx="0" cy="0"/>
          <a:chOff x="0" y="0"/>
          <a:chExt cx="0" cy="0"/>
        </a:xfrm>
      </p:grpSpPr>
      <p:sp>
        <p:nvSpPr>
          <p:cNvPr id="2" name="タイトル 1"/>
          <p:cNvSpPr>
            <a:spLocks noGrp="1"/>
          </p:cNvSpPr>
          <p:nvPr>
            <p:ph type="ctrTitle"/>
          </p:nvPr>
        </p:nvSpPr>
        <p:spPr>
          <a:xfrm>
            <a:off x="685800" y="2130425"/>
            <a:ext cx="7772400" cy="1470025"/>
          </a:xfrm>
        </p:spPr>
        <p:txBody>
          <a:bodyPr/>
          <a:lstStyle/>
          <a:p>
            <a:r>
              <a:rPr kumimoji="1" lang="ja-JP" altLang="en-US" smtClean="0"/>
              <a:t>マスタ タイトルの書式設定</a:t>
            </a:r>
            <a:endParaRPr kumimoji="1" lang="ja-JP" altLang="en-US"/>
          </a:p>
        </p:txBody>
      </p:sp>
      <p:sp>
        <p:nvSpPr>
          <p:cNvPr id="3" name="サブタイトル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kumimoji="1" lang="ja-JP" altLang="en-US" smtClean="0"/>
              <a:t>マスタ サブタイトルの書式設定</a:t>
            </a:r>
            <a:endParaRPr kumimoji="1" lang="ja-JP" altLang="en-US"/>
          </a:p>
        </p:txBody>
      </p:sp>
      <p:sp>
        <p:nvSpPr>
          <p:cNvPr id="4" name="日付プレースホルダ 3"/>
          <p:cNvSpPr>
            <a:spLocks noGrp="1"/>
          </p:cNvSpPr>
          <p:nvPr>
            <p:ph type="dt" sz="half" idx="10"/>
          </p:nvPr>
        </p:nvSpPr>
        <p:spPr/>
        <p:txBody>
          <a:bodyPr/>
          <a:lstStyle/>
          <a:p>
            <a:fld id="{DC638CA2-3A89-4E5D-A938-E11EEB5ACB3F}" type="datetime1">
              <a:rPr kumimoji="1" lang="ja-JP" altLang="en-US" smtClean="0"/>
              <a:pPr/>
              <a:t>2013/5/23</a:t>
            </a:fld>
            <a:endParaRPr kumimoji="1" lang="ja-JP" altLang="en-US" dirty="0"/>
          </a:p>
        </p:txBody>
      </p:sp>
      <p:sp>
        <p:nvSpPr>
          <p:cNvPr id="5" name="フッター プレースホルダ 4"/>
          <p:cNvSpPr>
            <a:spLocks noGrp="1"/>
          </p:cNvSpPr>
          <p:nvPr>
            <p:ph type="ftr" sz="quarter" idx="11"/>
          </p:nvPr>
        </p:nvSpPr>
        <p:spPr/>
        <p:txBody>
          <a:bodyPr/>
          <a:lstStyle/>
          <a:p>
            <a:endParaRPr kumimoji="1" lang="ja-JP" altLang="en-US" dirty="0"/>
          </a:p>
        </p:txBody>
      </p:sp>
      <p:sp>
        <p:nvSpPr>
          <p:cNvPr id="6" name="スライド番号プレースホルダ 5"/>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25C606DA-7920-4CCC-81C0-73E5DC9EE218}" type="datetime1">
              <a:rPr kumimoji="1" lang="ja-JP" altLang="en-US" smtClean="0"/>
              <a:pPr/>
              <a:t>2013/5/23</a:t>
            </a:fld>
            <a:endParaRPr kumimoji="1" lang="ja-JP" altLang="en-US" dirty="0"/>
          </a:p>
        </p:txBody>
      </p:sp>
      <p:sp>
        <p:nvSpPr>
          <p:cNvPr id="5" name="フッター プレースホルダ 4"/>
          <p:cNvSpPr>
            <a:spLocks noGrp="1"/>
          </p:cNvSpPr>
          <p:nvPr>
            <p:ph type="ftr" sz="quarter" idx="11"/>
          </p:nvPr>
        </p:nvSpPr>
        <p:spPr/>
        <p:txBody>
          <a:bodyPr/>
          <a:lstStyle/>
          <a:p>
            <a:endParaRPr kumimoji="1" lang="ja-JP" altLang="en-US" dirty="0"/>
          </a:p>
        </p:txBody>
      </p:sp>
      <p:sp>
        <p:nvSpPr>
          <p:cNvPr id="6" name="スライド番号プレースホルダ 5"/>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6629400" y="274638"/>
            <a:ext cx="2057400" cy="5851525"/>
          </a:xfrm>
        </p:spPr>
        <p:txBody>
          <a:bodyPr vert="eaVert"/>
          <a:lstStyle/>
          <a:p>
            <a:r>
              <a:rPr kumimoji="1" lang="ja-JP" altLang="en-US" smtClean="0"/>
              <a:t>マスタ タイトルの書式設定</a:t>
            </a:r>
            <a:endParaRPr kumimoji="1" lang="ja-JP" altLang="en-US"/>
          </a:p>
        </p:txBody>
      </p:sp>
      <p:sp>
        <p:nvSpPr>
          <p:cNvPr id="3" name="縦書きテキスト プレースホルダ 2"/>
          <p:cNvSpPr>
            <a:spLocks noGrp="1"/>
          </p:cNvSpPr>
          <p:nvPr>
            <p:ph type="body" orient="vert" idx="1"/>
          </p:nvPr>
        </p:nvSpPr>
        <p:spPr>
          <a:xfrm>
            <a:off x="457200" y="274638"/>
            <a:ext cx="6019800" cy="5851525"/>
          </a:xfrm>
        </p:spPr>
        <p:txBody>
          <a:bodyPr vert="eaVert"/>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10"/>
          </p:nvPr>
        </p:nvSpPr>
        <p:spPr/>
        <p:txBody>
          <a:bodyPr/>
          <a:lstStyle/>
          <a:p>
            <a:fld id="{3F7EE53C-D3C1-4CED-95DD-48307C817BEC}" type="datetime1">
              <a:rPr kumimoji="1" lang="ja-JP" altLang="en-US" smtClean="0"/>
              <a:pPr/>
              <a:t>2013/5/23</a:t>
            </a:fld>
            <a:endParaRPr kumimoji="1" lang="ja-JP" altLang="en-US" dirty="0"/>
          </a:p>
        </p:txBody>
      </p:sp>
      <p:sp>
        <p:nvSpPr>
          <p:cNvPr id="5" name="フッター プレースホルダ 4"/>
          <p:cNvSpPr>
            <a:spLocks noGrp="1"/>
          </p:cNvSpPr>
          <p:nvPr>
            <p:ph type="ftr" sz="quarter" idx="11"/>
          </p:nvPr>
        </p:nvSpPr>
        <p:spPr/>
        <p:txBody>
          <a:bodyPr/>
          <a:lstStyle/>
          <a:p>
            <a:endParaRPr kumimoji="1" lang="ja-JP" altLang="en-US" dirty="0"/>
          </a:p>
        </p:txBody>
      </p:sp>
      <p:sp>
        <p:nvSpPr>
          <p:cNvPr id="6" name="スライド番号プレースホルダ 5"/>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0"/>
            <a:ext cx="8496944" cy="1143000"/>
          </a:xfrm>
        </p:spPr>
        <p:txBody>
          <a:bodyPr/>
          <a:lstStyle/>
          <a:p>
            <a:r>
              <a:rPr kumimoji="1" lang="ja-JP" altLang="en-US" dirty="0" smtClean="0"/>
              <a:t>マスタ タイトルの書式設定</a:t>
            </a:r>
            <a:endParaRPr kumimoji="1" lang="ja-JP" altLang="en-US" dirty="0"/>
          </a:p>
        </p:txBody>
      </p:sp>
      <p:sp>
        <p:nvSpPr>
          <p:cNvPr id="3" name="コンテンツ プレースホルダ 2"/>
          <p:cNvSpPr>
            <a:spLocks noGrp="1"/>
          </p:cNvSpPr>
          <p:nvPr>
            <p:ph idx="1"/>
          </p:nvPr>
        </p:nvSpPr>
        <p:spPr>
          <a:xfrm>
            <a:off x="323528" y="1153544"/>
            <a:ext cx="8496944" cy="5299792"/>
          </a:xfrm>
        </p:spPr>
        <p:txBody>
          <a:bodyPr/>
          <a:lstStyle/>
          <a:p>
            <a:pPr lvl="0"/>
            <a:r>
              <a:rPr kumimoji="1" lang="ja-JP" altLang="en-US" dirty="0" smtClean="0"/>
              <a:t>マスタ テキストの書式設定</a:t>
            </a:r>
          </a:p>
          <a:p>
            <a:pPr lvl="1"/>
            <a:r>
              <a:rPr kumimoji="1" lang="ja-JP" altLang="en-US" dirty="0" smtClean="0"/>
              <a:t>第 </a:t>
            </a:r>
            <a:r>
              <a:rPr kumimoji="1" lang="en-US" altLang="ja-JP" dirty="0" smtClean="0"/>
              <a:t>2 </a:t>
            </a:r>
            <a:r>
              <a:rPr kumimoji="1" lang="ja-JP" altLang="en-US" dirty="0" smtClean="0"/>
              <a:t>レベル</a:t>
            </a:r>
          </a:p>
          <a:p>
            <a:pPr lvl="2"/>
            <a:r>
              <a:rPr kumimoji="1" lang="ja-JP" altLang="en-US" dirty="0" smtClean="0"/>
              <a:t>第 </a:t>
            </a:r>
            <a:r>
              <a:rPr kumimoji="1" lang="en-US" altLang="ja-JP" dirty="0" smtClean="0"/>
              <a:t>3 </a:t>
            </a:r>
            <a:r>
              <a:rPr kumimoji="1" lang="ja-JP" altLang="en-US" dirty="0" smtClean="0"/>
              <a:t>レベル</a:t>
            </a:r>
          </a:p>
          <a:p>
            <a:pPr lvl="3"/>
            <a:r>
              <a:rPr kumimoji="1" lang="ja-JP" altLang="en-US" dirty="0" smtClean="0"/>
              <a:t>第 </a:t>
            </a:r>
            <a:r>
              <a:rPr kumimoji="1" lang="en-US" altLang="ja-JP" dirty="0" smtClean="0"/>
              <a:t>4 </a:t>
            </a:r>
            <a:r>
              <a:rPr kumimoji="1" lang="ja-JP" altLang="en-US" dirty="0" smtClean="0"/>
              <a:t>レベル</a:t>
            </a:r>
          </a:p>
          <a:p>
            <a:pPr lvl="4"/>
            <a:r>
              <a:rPr kumimoji="1" lang="ja-JP" altLang="en-US" dirty="0" smtClean="0"/>
              <a:t>第 </a:t>
            </a:r>
            <a:r>
              <a:rPr kumimoji="1" lang="en-US" altLang="ja-JP" dirty="0" smtClean="0"/>
              <a:t>5 </a:t>
            </a:r>
            <a:r>
              <a:rPr kumimoji="1" lang="ja-JP" altLang="en-US" dirty="0" smtClean="0"/>
              <a:t>レベル</a:t>
            </a:r>
            <a:endParaRPr kumimoji="1" lang="ja-JP" altLang="en-US" dirty="0"/>
          </a:p>
        </p:txBody>
      </p:sp>
      <p:sp>
        <p:nvSpPr>
          <p:cNvPr id="4" name="日付プレースホルダ 3"/>
          <p:cNvSpPr>
            <a:spLocks noGrp="1"/>
          </p:cNvSpPr>
          <p:nvPr>
            <p:ph type="dt" sz="half" idx="10"/>
          </p:nvPr>
        </p:nvSpPr>
        <p:spPr/>
        <p:txBody>
          <a:bodyPr/>
          <a:lstStyle/>
          <a:p>
            <a:fld id="{DB59ECF0-CF88-4A35-BAF6-827AC460D608}" type="datetime1">
              <a:rPr kumimoji="1" lang="ja-JP" altLang="en-US" smtClean="0"/>
              <a:pPr/>
              <a:t>2013/5/23</a:t>
            </a:fld>
            <a:endParaRPr kumimoji="1" lang="ja-JP" altLang="en-US" dirty="0"/>
          </a:p>
        </p:txBody>
      </p:sp>
      <p:sp>
        <p:nvSpPr>
          <p:cNvPr id="5" name="フッター プレースホルダ 4"/>
          <p:cNvSpPr>
            <a:spLocks noGrp="1"/>
          </p:cNvSpPr>
          <p:nvPr>
            <p:ph type="ftr" sz="quarter" idx="11"/>
          </p:nvPr>
        </p:nvSpPr>
        <p:spPr/>
        <p:txBody>
          <a:bodyPr/>
          <a:lstStyle/>
          <a:p>
            <a:endParaRPr kumimoji="1" lang="ja-JP" altLang="en-US" dirty="0"/>
          </a:p>
        </p:txBody>
      </p:sp>
      <p:sp>
        <p:nvSpPr>
          <p:cNvPr id="6" name="スライド番号プレースホルダ 5"/>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722313" y="4406900"/>
            <a:ext cx="7772400" cy="1362075"/>
          </a:xfrm>
        </p:spPr>
        <p:txBody>
          <a:bodyPr anchor="t"/>
          <a:lstStyle>
            <a:lvl1pPr algn="l">
              <a:defRPr sz="4000" b="1" cap="all"/>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kumimoji="1" lang="ja-JP" altLang="en-US" smtClean="0"/>
              <a:t>マスタ テキストの書式設定</a:t>
            </a:r>
          </a:p>
        </p:txBody>
      </p:sp>
      <p:sp>
        <p:nvSpPr>
          <p:cNvPr id="4" name="日付プレースホルダ 3"/>
          <p:cNvSpPr>
            <a:spLocks noGrp="1"/>
          </p:cNvSpPr>
          <p:nvPr>
            <p:ph type="dt" sz="half" idx="10"/>
          </p:nvPr>
        </p:nvSpPr>
        <p:spPr/>
        <p:txBody>
          <a:bodyPr/>
          <a:lstStyle/>
          <a:p>
            <a:fld id="{9714A432-65CE-472A-BDFA-8AA247197AC8}" type="datetime1">
              <a:rPr kumimoji="1" lang="ja-JP" altLang="en-US" smtClean="0"/>
              <a:pPr/>
              <a:t>2013/5/23</a:t>
            </a:fld>
            <a:endParaRPr kumimoji="1" lang="ja-JP" altLang="en-US" dirty="0"/>
          </a:p>
        </p:txBody>
      </p:sp>
      <p:sp>
        <p:nvSpPr>
          <p:cNvPr id="5" name="フッター プレースホルダ 4"/>
          <p:cNvSpPr>
            <a:spLocks noGrp="1"/>
          </p:cNvSpPr>
          <p:nvPr>
            <p:ph type="ftr" sz="quarter" idx="11"/>
          </p:nvPr>
        </p:nvSpPr>
        <p:spPr/>
        <p:txBody>
          <a:bodyPr/>
          <a:lstStyle/>
          <a:p>
            <a:endParaRPr kumimoji="1" lang="ja-JP" altLang="en-US" dirty="0"/>
          </a:p>
        </p:txBody>
      </p:sp>
      <p:sp>
        <p:nvSpPr>
          <p:cNvPr id="6" name="スライド番号プレースホルダ 5"/>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コンテンツ プレースホルダ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コンテンツ プレースホルダ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日付プレースホルダ 4"/>
          <p:cNvSpPr>
            <a:spLocks noGrp="1"/>
          </p:cNvSpPr>
          <p:nvPr>
            <p:ph type="dt" sz="half" idx="10"/>
          </p:nvPr>
        </p:nvSpPr>
        <p:spPr/>
        <p:txBody>
          <a:bodyPr/>
          <a:lstStyle/>
          <a:p>
            <a:fld id="{5C8EAFF3-BDD9-4182-8C6B-809172589F9C}" type="datetime1">
              <a:rPr kumimoji="1" lang="ja-JP" altLang="en-US" smtClean="0"/>
              <a:pPr/>
              <a:t>2013/5/23</a:t>
            </a:fld>
            <a:endParaRPr kumimoji="1" lang="ja-JP" altLang="en-US" dirty="0"/>
          </a:p>
        </p:txBody>
      </p:sp>
      <p:sp>
        <p:nvSpPr>
          <p:cNvPr id="6" name="フッター プレースホルダ 5"/>
          <p:cNvSpPr>
            <a:spLocks noGrp="1"/>
          </p:cNvSpPr>
          <p:nvPr>
            <p:ph type="ftr" sz="quarter" idx="11"/>
          </p:nvPr>
        </p:nvSpPr>
        <p:spPr/>
        <p:txBody>
          <a:bodyPr/>
          <a:lstStyle/>
          <a:p>
            <a:endParaRPr kumimoji="1" lang="ja-JP" altLang="en-US" dirty="0"/>
          </a:p>
        </p:txBody>
      </p:sp>
      <p:sp>
        <p:nvSpPr>
          <p:cNvPr id="7" name="スライド番号プレースホルダ 6"/>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lvl1pPr>
              <a:defRPr/>
            </a:lvl1p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4" name="コンテンツ プレースホルダ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5" name="テキスト プレースホルダ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ja-JP" altLang="en-US" smtClean="0"/>
              <a:t>マスタ テキストの書式設定</a:t>
            </a:r>
          </a:p>
        </p:txBody>
      </p:sp>
      <p:sp>
        <p:nvSpPr>
          <p:cNvPr id="6" name="コンテンツ プレースホルダ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7" name="日付プレースホルダ 6"/>
          <p:cNvSpPr>
            <a:spLocks noGrp="1"/>
          </p:cNvSpPr>
          <p:nvPr>
            <p:ph type="dt" sz="half" idx="10"/>
          </p:nvPr>
        </p:nvSpPr>
        <p:spPr/>
        <p:txBody>
          <a:bodyPr/>
          <a:lstStyle/>
          <a:p>
            <a:fld id="{B2DF0130-6240-4467-8AC8-915100F6618A}" type="datetime1">
              <a:rPr kumimoji="1" lang="ja-JP" altLang="en-US" smtClean="0"/>
              <a:pPr/>
              <a:t>2013/5/23</a:t>
            </a:fld>
            <a:endParaRPr kumimoji="1" lang="ja-JP" altLang="en-US" dirty="0"/>
          </a:p>
        </p:txBody>
      </p:sp>
      <p:sp>
        <p:nvSpPr>
          <p:cNvPr id="8" name="フッター プレースホルダ 7"/>
          <p:cNvSpPr>
            <a:spLocks noGrp="1"/>
          </p:cNvSpPr>
          <p:nvPr>
            <p:ph type="ftr" sz="quarter" idx="11"/>
          </p:nvPr>
        </p:nvSpPr>
        <p:spPr/>
        <p:txBody>
          <a:bodyPr/>
          <a:lstStyle/>
          <a:p>
            <a:endParaRPr kumimoji="1" lang="ja-JP" altLang="en-US" dirty="0"/>
          </a:p>
        </p:txBody>
      </p:sp>
      <p:sp>
        <p:nvSpPr>
          <p:cNvPr id="9" name="スライド番号プレースホルダ 8"/>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smtClean="0"/>
              <a:t>マスタ タイトルの書式設定</a:t>
            </a:r>
            <a:endParaRPr kumimoji="1" lang="ja-JP" altLang="en-US"/>
          </a:p>
        </p:txBody>
      </p:sp>
      <p:sp>
        <p:nvSpPr>
          <p:cNvPr id="3" name="日付プレースホルダ 2"/>
          <p:cNvSpPr>
            <a:spLocks noGrp="1"/>
          </p:cNvSpPr>
          <p:nvPr>
            <p:ph type="dt" sz="half" idx="10"/>
          </p:nvPr>
        </p:nvSpPr>
        <p:spPr/>
        <p:txBody>
          <a:bodyPr/>
          <a:lstStyle/>
          <a:p>
            <a:fld id="{B9EC1ED1-4EEB-448B-AE7C-01583B6A2D73}" type="datetime1">
              <a:rPr kumimoji="1" lang="ja-JP" altLang="en-US" smtClean="0"/>
              <a:pPr/>
              <a:t>2013/5/23</a:t>
            </a:fld>
            <a:endParaRPr kumimoji="1" lang="ja-JP" altLang="en-US" dirty="0"/>
          </a:p>
        </p:txBody>
      </p:sp>
      <p:sp>
        <p:nvSpPr>
          <p:cNvPr id="4" name="フッター プレースホルダ 3"/>
          <p:cNvSpPr>
            <a:spLocks noGrp="1"/>
          </p:cNvSpPr>
          <p:nvPr>
            <p:ph type="ftr" sz="quarter" idx="11"/>
          </p:nvPr>
        </p:nvSpPr>
        <p:spPr/>
        <p:txBody>
          <a:bodyPr/>
          <a:lstStyle/>
          <a:p>
            <a:endParaRPr kumimoji="1" lang="ja-JP" altLang="en-US" dirty="0"/>
          </a:p>
        </p:txBody>
      </p:sp>
      <p:sp>
        <p:nvSpPr>
          <p:cNvPr id="5" name="スライド番号プレースホルダ 4"/>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日付プレースホルダ 1"/>
          <p:cNvSpPr>
            <a:spLocks noGrp="1"/>
          </p:cNvSpPr>
          <p:nvPr>
            <p:ph type="dt" sz="half" idx="10"/>
          </p:nvPr>
        </p:nvSpPr>
        <p:spPr/>
        <p:txBody>
          <a:bodyPr/>
          <a:lstStyle/>
          <a:p>
            <a:fld id="{585DD7B5-5335-4E5F-B643-0E466C4020CE}" type="datetime1">
              <a:rPr kumimoji="1" lang="ja-JP" altLang="en-US" smtClean="0"/>
              <a:pPr/>
              <a:t>2013/5/23</a:t>
            </a:fld>
            <a:endParaRPr kumimoji="1" lang="ja-JP" altLang="en-US" dirty="0"/>
          </a:p>
        </p:txBody>
      </p:sp>
      <p:sp>
        <p:nvSpPr>
          <p:cNvPr id="3" name="フッター プレースホルダ 2"/>
          <p:cNvSpPr>
            <a:spLocks noGrp="1"/>
          </p:cNvSpPr>
          <p:nvPr>
            <p:ph type="ftr" sz="quarter" idx="11"/>
          </p:nvPr>
        </p:nvSpPr>
        <p:spPr/>
        <p:txBody>
          <a:bodyPr/>
          <a:lstStyle/>
          <a:p>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273050"/>
            <a:ext cx="3008313" cy="1162050"/>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コンテンツ プレースホルダ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テキスト プレースホルダ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5127848C-7914-4ED0-951A-85869E6160CE}" type="datetime1">
              <a:rPr kumimoji="1" lang="ja-JP" altLang="en-US" smtClean="0"/>
              <a:pPr/>
              <a:t>2013/5/23</a:t>
            </a:fld>
            <a:endParaRPr kumimoji="1" lang="ja-JP" altLang="en-US" dirty="0"/>
          </a:p>
        </p:txBody>
      </p:sp>
      <p:sp>
        <p:nvSpPr>
          <p:cNvPr id="6" name="フッター プレースホルダ 5"/>
          <p:cNvSpPr>
            <a:spLocks noGrp="1"/>
          </p:cNvSpPr>
          <p:nvPr>
            <p:ph type="ftr" sz="quarter" idx="11"/>
          </p:nvPr>
        </p:nvSpPr>
        <p:spPr/>
        <p:txBody>
          <a:bodyPr/>
          <a:lstStyle/>
          <a:p>
            <a:endParaRPr kumimoji="1" lang="ja-JP" altLang="en-US" dirty="0"/>
          </a:p>
        </p:txBody>
      </p:sp>
      <p:sp>
        <p:nvSpPr>
          <p:cNvPr id="7" name="スライド番号プレースホルダ 6"/>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1792288" y="4800600"/>
            <a:ext cx="5486400" cy="566738"/>
          </a:xfrm>
        </p:spPr>
        <p:txBody>
          <a:bodyPr anchor="b"/>
          <a:lstStyle>
            <a:lvl1pPr algn="l">
              <a:defRPr sz="2000" b="1"/>
            </a:lvl1pPr>
          </a:lstStyle>
          <a:p>
            <a:r>
              <a:rPr kumimoji="1" lang="ja-JP" altLang="en-US" smtClean="0"/>
              <a:t>マスタ タイトルの書式設定</a:t>
            </a:r>
            <a:endParaRPr kumimoji="1" lang="ja-JP" altLang="en-US"/>
          </a:p>
        </p:txBody>
      </p:sp>
      <p:sp>
        <p:nvSpPr>
          <p:cNvPr id="3" name="図プレースホルダ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ja-JP" altLang="en-US" dirty="0"/>
          </a:p>
        </p:txBody>
      </p:sp>
      <p:sp>
        <p:nvSpPr>
          <p:cNvPr id="4" name="テキスト プレースホルダ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kumimoji="1" lang="ja-JP" altLang="en-US" smtClean="0"/>
              <a:t>マスタ テキストの書式設定</a:t>
            </a:r>
          </a:p>
        </p:txBody>
      </p:sp>
      <p:sp>
        <p:nvSpPr>
          <p:cNvPr id="5" name="日付プレースホルダ 4"/>
          <p:cNvSpPr>
            <a:spLocks noGrp="1"/>
          </p:cNvSpPr>
          <p:nvPr>
            <p:ph type="dt" sz="half" idx="10"/>
          </p:nvPr>
        </p:nvSpPr>
        <p:spPr/>
        <p:txBody>
          <a:bodyPr/>
          <a:lstStyle/>
          <a:p>
            <a:fld id="{4411B9CE-AAEE-43CC-B403-93FD624CEB2A}" type="datetime1">
              <a:rPr kumimoji="1" lang="ja-JP" altLang="en-US" smtClean="0"/>
              <a:pPr/>
              <a:t>2013/5/23</a:t>
            </a:fld>
            <a:endParaRPr kumimoji="1" lang="ja-JP" altLang="en-US" dirty="0"/>
          </a:p>
        </p:txBody>
      </p:sp>
      <p:sp>
        <p:nvSpPr>
          <p:cNvPr id="6" name="フッター プレースホルダ 5"/>
          <p:cNvSpPr>
            <a:spLocks noGrp="1"/>
          </p:cNvSpPr>
          <p:nvPr>
            <p:ph type="ftr" sz="quarter" idx="11"/>
          </p:nvPr>
        </p:nvSpPr>
        <p:spPr/>
        <p:txBody>
          <a:bodyPr/>
          <a:lstStyle/>
          <a:p>
            <a:endParaRPr kumimoji="1" lang="ja-JP" altLang="en-US" dirty="0"/>
          </a:p>
        </p:txBody>
      </p:sp>
      <p:sp>
        <p:nvSpPr>
          <p:cNvPr id="7" name="スライド番号プレースホルダ 6"/>
          <p:cNvSpPr>
            <a:spLocks noGrp="1"/>
          </p:cNvSpPr>
          <p:nvPr>
            <p:ph type="sldNum" sz="quarter" idx="12"/>
          </p:nvPr>
        </p:nvSpPr>
        <p:spPr/>
        <p:txBody>
          <a:bodyPr/>
          <a:lstStyle/>
          <a:p>
            <a:fld id="{8682DC2A-D06D-4EFC-BF6A-D2AB3EC15ECD}" type="slidenum">
              <a:rPr kumimoji="1" lang="ja-JP" altLang="en-US" smtClean="0"/>
              <a:pPr/>
              <a:t>‹#›</a:t>
            </a:fld>
            <a:endParaRPr kumimoji="1" lang="ja-JP" alt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タイトル プレースホルダ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kumimoji="1" lang="ja-JP" altLang="en-US" smtClean="0"/>
              <a:t>マスタ タイトルの書式設定</a:t>
            </a:r>
            <a:endParaRPr kumimoji="1" lang="ja-JP" altLang="en-US"/>
          </a:p>
        </p:txBody>
      </p:sp>
      <p:sp>
        <p:nvSpPr>
          <p:cNvPr id="3" name="テキスト プレースホルダ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kumimoji="1" lang="ja-JP" altLang="en-US" smtClean="0"/>
              <a:t>マスタ テキストの書式設定</a:t>
            </a:r>
          </a:p>
          <a:p>
            <a:pPr lvl="1"/>
            <a:r>
              <a:rPr kumimoji="1" lang="ja-JP" altLang="en-US" smtClean="0"/>
              <a:t>第 </a:t>
            </a:r>
            <a:r>
              <a:rPr kumimoji="1" lang="en-US" altLang="ja-JP" smtClean="0"/>
              <a:t>2 </a:t>
            </a:r>
            <a:r>
              <a:rPr kumimoji="1" lang="ja-JP" altLang="en-US" smtClean="0"/>
              <a:t>レベル</a:t>
            </a:r>
          </a:p>
          <a:p>
            <a:pPr lvl="2"/>
            <a:r>
              <a:rPr kumimoji="1" lang="ja-JP" altLang="en-US" smtClean="0"/>
              <a:t>第 </a:t>
            </a:r>
            <a:r>
              <a:rPr kumimoji="1" lang="en-US" altLang="ja-JP" smtClean="0"/>
              <a:t>3 </a:t>
            </a:r>
            <a:r>
              <a:rPr kumimoji="1" lang="ja-JP" altLang="en-US" smtClean="0"/>
              <a:t>レベル</a:t>
            </a:r>
          </a:p>
          <a:p>
            <a:pPr lvl="3"/>
            <a:r>
              <a:rPr kumimoji="1" lang="ja-JP" altLang="en-US" smtClean="0"/>
              <a:t>第 </a:t>
            </a:r>
            <a:r>
              <a:rPr kumimoji="1" lang="en-US" altLang="ja-JP" smtClean="0"/>
              <a:t>4 </a:t>
            </a:r>
            <a:r>
              <a:rPr kumimoji="1" lang="ja-JP" altLang="en-US" smtClean="0"/>
              <a:t>レベル</a:t>
            </a:r>
          </a:p>
          <a:p>
            <a:pPr lvl="4"/>
            <a:r>
              <a:rPr kumimoji="1" lang="ja-JP" altLang="en-US" smtClean="0"/>
              <a:t>第 </a:t>
            </a:r>
            <a:r>
              <a:rPr kumimoji="1" lang="en-US" altLang="ja-JP" smtClean="0"/>
              <a:t>5 </a:t>
            </a:r>
            <a:r>
              <a:rPr kumimoji="1" lang="ja-JP" altLang="en-US" smtClean="0"/>
              <a:t>レベル</a:t>
            </a:r>
            <a:endParaRPr kumimoji="1" lang="ja-JP" altLang="en-US"/>
          </a:p>
        </p:txBody>
      </p:sp>
      <p:sp>
        <p:nvSpPr>
          <p:cNvPr id="4" name="日付プレースホルダ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18923C-1F79-4F1A-9C4A-C24A607D8F2A}" type="datetime1">
              <a:rPr kumimoji="1" lang="ja-JP" altLang="en-US" smtClean="0"/>
              <a:pPr/>
              <a:t>2013/5/23</a:t>
            </a:fld>
            <a:endParaRPr kumimoji="1" lang="ja-JP" altLang="en-US" dirty="0"/>
          </a:p>
        </p:txBody>
      </p:sp>
      <p:sp>
        <p:nvSpPr>
          <p:cNvPr id="5" name="フッター プレースホルダ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ja-JP" altLang="en-US" dirty="0"/>
          </a:p>
        </p:txBody>
      </p:sp>
      <p:sp>
        <p:nvSpPr>
          <p:cNvPr id="6" name="スライド番号プレースホルダ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682DC2A-D06D-4EFC-BF6A-D2AB3EC15ECD}" type="slidenum">
              <a:rPr kumimoji="1" lang="ja-JP" altLang="en-US" smtClean="0"/>
              <a:pPr/>
              <a:t>‹#›</a:t>
            </a:fld>
            <a:endParaRPr kumimoji="1" lang="ja-JP" alt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kumimoji="1"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kumimoji="1"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kumimoji="1"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kumimoji="1"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kumimoji="1" sz="2000" kern="1200">
          <a:solidFill>
            <a:schemeClr val="tx1"/>
          </a:solidFill>
          <a:latin typeface="+mn-lt"/>
          <a:ea typeface="+mn-ea"/>
          <a:cs typeface="+mn-cs"/>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masao.jpn.org/lecture/2013/digital-document/"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commons.wikimedia.org/wiki/File:Kindle_DX_Front.jpg" TargetMode="External"/><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tmp"/><Relationship Id="rId2" Type="http://schemas.openxmlformats.org/officeDocument/2006/relationships/image" Target="../media/image2.PNG"/><Relationship Id="rId1" Type="http://schemas.openxmlformats.org/officeDocument/2006/relationships/slideLayout" Target="../slideLayouts/slideLayout2.xml"/><Relationship Id="rId5" Type="http://schemas.openxmlformats.org/officeDocument/2006/relationships/image" Target="../media/image5.pn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9.jpeg"/></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rakuten.kobobooks.com/"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hyperlink" Target="https://itunes.apple.com/jp/genre/ios-bukku/id6018" TargetMode="External"/><Relationship Id="rId1" Type="http://schemas.openxmlformats.org/officeDocument/2006/relationships/slideLayout" Target="../slideLayouts/slideLayout2.xml"/><Relationship Id="rId4" Type="http://schemas.openxmlformats.org/officeDocument/2006/relationships/image" Target="../media/image12.jpeg"/></Relationships>
</file>

<file path=ppt/slides/_rels/slide18.xml.rels><?xml version="1.0" encoding="UTF-8" standalone="yes"?>
<Relationships xmlns="http://schemas.openxmlformats.org/package/2006/relationships"><Relationship Id="rId3" Type="http://schemas.openxmlformats.org/officeDocument/2006/relationships/hyperlink" Target="http://www.gutenberg.org/" TargetMode="External"/><Relationship Id="rId2" Type="http://schemas.openxmlformats.org/officeDocument/2006/relationships/hyperlink" Target="http://www.aozora.gr.jp/"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www.aozora.gr.jp/" TargetMode="External"/><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dl.ndl.go.jp/" TargetMode="Externa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dl.ndl.go.jp/info:ndljp/pid/969026" TargetMode="External"/><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www7b.biglobe.ne.jp/~yama88/pla.html"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dbs.kodansha.co.jp/top.html" TargetMode="External"/><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books.google.co.jp/" TargetMode="External"/><Relationship Id="rId2" Type="http://schemas.openxmlformats.org/officeDocument/2006/relationships/hyperlink" Target="http://www.amazon.co.jp/b?ie=UTF8&amp;node=15749671" TargetMode="External"/><Relationship Id="rId1" Type="http://schemas.openxmlformats.org/officeDocument/2006/relationships/slideLayout" Target="../slideLayouts/slideLayout2.xml"/><Relationship Id="rId4" Type="http://schemas.openxmlformats.org/officeDocument/2006/relationships/hyperlink" Target="http://www.hathitrust.or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hyperlink" Target="http://www.articleofthefuture.com/" TargetMode="External"/><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www.kinokuniya.co.jp/f/dsd-007004005003--" TargetMode="External"/><Relationship Id="rId2" Type="http://schemas.openxmlformats.org/officeDocument/2006/relationships/hyperlink" Target="http://www.amazon.co.jp/gp/feature.html?docId=3077686106" TargetMode="External"/><Relationship Id="rId1" Type="http://schemas.openxmlformats.org/officeDocument/2006/relationships/slideLayout" Target="../slideLayouts/slideLayout2.xml"/><Relationship Id="rId4" Type="http://schemas.openxmlformats.org/officeDocument/2006/relationships/hyperlink" Target="http://kobo.rakuten.co.jp/event/sp-ranking2012/"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www.jeita.or.jp/japanese/stat/cellular/2013/03.html" TargetMode="External"/><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ctrTitle"/>
          </p:nvPr>
        </p:nvSpPr>
        <p:spPr/>
        <p:txBody>
          <a:bodyPr>
            <a:normAutofit/>
          </a:bodyPr>
          <a:lstStyle/>
          <a:p>
            <a:r>
              <a:rPr kumimoji="1" lang="ja-JP" altLang="en-US" sz="5400" dirty="0" smtClean="0"/>
              <a:t>ディジタルドキュメント</a:t>
            </a:r>
            <a:r>
              <a:rPr lang="ja-JP" altLang="en-US" sz="5400" dirty="0" smtClean="0"/>
              <a:t>（</a:t>
            </a:r>
            <a:r>
              <a:rPr lang="en-US" altLang="ja-JP" sz="5400" dirty="0" smtClean="0"/>
              <a:t>6</a:t>
            </a:r>
            <a:r>
              <a:rPr lang="ja-JP" altLang="en-US" sz="5400" dirty="0" smtClean="0"/>
              <a:t>）</a:t>
            </a:r>
            <a:endParaRPr kumimoji="1" lang="ja-JP" altLang="en-US" sz="5400" dirty="0"/>
          </a:p>
        </p:txBody>
      </p:sp>
      <p:sp>
        <p:nvSpPr>
          <p:cNvPr id="3" name="サブタイトル 2"/>
          <p:cNvSpPr>
            <a:spLocks noGrp="1"/>
          </p:cNvSpPr>
          <p:nvPr>
            <p:ph type="subTitle" idx="1"/>
          </p:nvPr>
        </p:nvSpPr>
        <p:spPr/>
        <p:txBody>
          <a:bodyPr/>
          <a:lstStyle/>
          <a:p>
            <a:r>
              <a:rPr kumimoji="1" lang="ja-JP" altLang="en-US" dirty="0" smtClean="0">
                <a:solidFill>
                  <a:srgbClr val="070A7F"/>
                </a:solidFill>
              </a:rPr>
              <a:t>高久雅生</a:t>
            </a:r>
            <a:endParaRPr kumimoji="1" lang="en-US" altLang="ja-JP" dirty="0" smtClean="0">
              <a:solidFill>
                <a:srgbClr val="070A7F"/>
              </a:solidFill>
            </a:endParaRPr>
          </a:p>
          <a:p>
            <a:r>
              <a:rPr lang="en-US" altLang="ja-JP" dirty="0">
                <a:solidFill>
                  <a:srgbClr val="070A7F"/>
                </a:solidFill>
              </a:rPr>
              <a:t>2013</a:t>
            </a:r>
            <a:r>
              <a:rPr lang="ja-JP" altLang="en-US" dirty="0" smtClean="0">
                <a:solidFill>
                  <a:srgbClr val="070A7F"/>
                </a:solidFill>
              </a:rPr>
              <a:t>年</a:t>
            </a:r>
            <a:r>
              <a:rPr lang="en-US" altLang="ja-JP" dirty="0" smtClean="0">
                <a:solidFill>
                  <a:srgbClr val="070A7F"/>
                </a:solidFill>
              </a:rPr>
              <a:t>5</a:t>
            </a:r>
            <a:r>
              <a:rPr lang="ja-JP" altLang="en-US" dirty="0" smtClean="0">
                <a:solidFill>
                  <a:srgbClr val="070A7F"/>
                </a:solidFill>
              </a:rPr>
              <a:t>月</a:t>
            </a:r>
            <a:r>
              <a:rPr lang="en-US" altLang="ja-JP" dirty="0" smtClean="0">
                <a:solidFill>
                  <a:srgbClr val="070A7F"/>
                </a:solidFill>
              </a:rPr>
              <a:t>23</a:t>
            </a:r>
            <a:r>
              <a:rPr lang="ja-JP" altLang="en-US" dirty="0" smtClean="0">
                <a:solidFill>
                  <a:srgbClr val="070A7F"/>
                </a:solidFill>
              </a:rPr>
              <a:t>日（木）</a:t>
            </a:r>
            <a:r>
              <a:rPr lang="en-US" altLang="ja-JP" dirty="0" smtClean="0">
                <a:solidFill>
                  <a:srgbClr val="070A7F"/>
                </a:solidFill>
              </a:rPr>
              <a:t>3</a:t>
            </a:r>
            <a:r>
              <a:rPr lang="ja-JP" altLang="en-US" dirty="0" smtClean="0">
                <a:solidFill>
                  <a:srgbClr val="070A7F"/>
                </a:solidFill>
              </a:rPr>
              <a:t>・</a:t>
            </a:r>
            <a:r>
              <a:rPr lang="en-US" altLang="ja-JP" dirty="0" smtClean="0">
                <a:solidFill>
                  <a:srgbClr val="070A7F"/>
                </a:solidFill>
              </a:rPr>
              <a:t>4</a:t>
            </a:r>
            <a:r>
              <a:rPr lang="ja-JP" altLang="en-US" dirty="0" smtClean="0">
                <a:solidFill>
                  <a:srgbClr val="070A7F"/>
                </a:solidFill>
              </a:rPr>
              <a:t>時限</a:t>
            </a:r>
            <a:endParaRPr kumimoji="1" lang="ja-JP" altLang="en-US" dirty="0">
              <a:solidFill>
                <a:srgbClr val="070A7F"/>
              </a:solidFill>
            </a:endParaRPr>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a:t>
            </a:fld>
            <a:endParaRPr kumimoji="1" lang="ja-JP" altLang="en-US" dirty="0"/>
          </a:p>
        </p:txBody>
      </p:sp>
      <p:sp>
        <p:nvSpPr>
          <p:cNvPr id="5" name="テキスト ボックス 4"/>
          <p:cNvSpPr txBox="1"/>
          <p:nvPr/>
        </p:nvSpPr>
        <p:spPr>
          <a:xfrm>
            <a:off x="36944" y="6300028"/>
            <a:ext cx="9070112" cy="461665"/>
          </a:xfrm>
          <a:prstGeom prst="rect">
            <a:avLst/>
          </a:prstGeom>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sz="2400" dirty="0" smtClean="0"/>
              <a:t>授業資料サイト</a:t>
            </a:r>
            <a:r>
              <a:rPr kumimoji="1" lang="en-US" altLang="ja-JP" sz="2400" dirty="0" smtClean="0"/>
              <a:t>: </a:t>
            </a:r>
            <a:r>
              <a:rPr lang="en-US" altLang="ja-JP" sz="2400" dirty="0" smtClean="0">
                <a:hlinkClick r:id="rId2"/>
              </a:rPr>
              <a:t>http://masao.jpn.org/lecture/2013/digital-document/</a:t>
            </a:r>
            <a:endParaRPr kumimoji="1" lang="ja-JP" altLang="en-US" sz="2400"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電子書籍の事例</a:t>
            </a:r>
            <a:endParaRPr kumimoji="1" lang="ja-JP" altLang="en-US" dirty="0"/>
          </a:p>
        </p:txBody>
      </p:sp>
      <p:sp>
        <p:nvSpPr>
          <p:cNvPr id="3" name="コンテンツ プレースホルダ 2"/>
          <p:cNvSpPr>
            <a:spLocks noGrp="1"/>
          </p:cNvSpPr>
          <p:nvPr>
            <p:ph idx="1"/>
          </p:nvPr>
        </p:nvSpPr>
        <p:spPr>
          <a:xfrm>
            <a:off x="323528" y="1196752"/>
            <a:ext cx="8496944" cy="5661248"/>
          </a:xfrm>
        </p:spPr>
        <p:txBody>
          <a:bodyPr>
            <a:normAutofit fontScale="92500" lnSpcReduction="10000"/>
          </a:bodyPr>
          <a:lstStyle/>
          <a:p>
            <a:r>
              <a:rPr kumimoji="1" lang="ja-JP" altLang="en-US" dirty="0" smtClean="0"/>
              <a:t>電子辞書</a:t>
            </a:r>
            <a:endParaRPr kumimoji="1" lang="en-US" altLang="ja-JP" dirty="0" smtClean="0"/>
          </a:p>
          <a:p>
            <a:r>
              <a:rPr lang="en-US" altLang="ja-JP" dirty="0" smtClean="0"/>
              <a:t>Kindle</a:t>
            </a:r>
          </a:p>
          <a:p>
            <a:r>
              <a:rPr lang="en-US" altLang="ja-JP" dirty="0" smtClean="0"/>
              <a:t>Kobo</a:t>
            </a:r>
          </a:p>
          <a:p>
            <a:r>
              <a:rPr lang="en-US" altLang="ja-JP" dirty="0" smtClean="0"/>
              <a:t>Sony Reader</a:t>
            </a:r>
          </a:p>
          <a:p>
            <a:r>
              <a:rPr lang="en-US" altLang="ja-JP" dirty="0" err="1" smtClean="0"/>
              <a:t>iPad</a:t>
            </a:r>
            <a:r>
              <a:rPr lang="en-US" altLang="ja-JP" dirty="0" smtClean="0"/>
              <a:t> / </a:t>
            </a:r>
            <a:r>
              <a:rPr lang="en-US" altLang="ja-JP" dirty="0" err="1" smtClean="0"/>
              <a:t>iPhone</a:t>
            </a:r>
            <a:endParaRPr lang="en-US" altLang="ja-JP" dirty="0" smtClean="0"/>
          </a:p>
          <a:p>
            <a:r>
              <a:rPr lang="en-US" altLang="ja-JP" dirty="0" err="1" smtClean="0"/>
              <a:t>Andoroid</a:t>
            </a:r>
            <a:endParaRPr lang="en-US" altLang="ja-JP" dirty="0" smtClean="0"/>
          </a:p>
          <a:p>
            <a:r>
              <a:rPr kumimoji="1" lang="ja-JP" altLang="en-US" dirty="0" smtClean="0"/>
              <a:t>電子コミック</a:t>
            </a:r>
            <a:endParaRPr kumimoji="1" lang="en-US" altLang="ja-JP" dirty="0" smtClean="0"/>
          </a:p>
          <a:p>
            <a:r>
              <a:rPr lang="en-US" altLang="ja-JP" dirty="0" smtClean="0"/>
              <a:t>PDF</a:t>
            </a:r>
          </a:p>
          <a:p>
            <a:r>
              <a:rPr lang="ja-JP" altLang="en-US" dirty="0" smtClean="0"/>
              <a:t>青空文庫</a:t>
            </a:r>
            <a:endParaRPr lang="en-US" altLang="ja-JP" dirty="0" smtClean="0"/>
          </a:p>
          <a:p>
            <a:r>
              <a:rPr lang="ja-JP" altLang="en-US" dirty="0" smtClean="0"/>
              <a:t>プロジェクト・グーテンベルグ</a:t>
            </a:r>
            <a:endParaRPr lang="en-US" altLang="ja-JP" dirty="0" smtClean="0"/>
          </a:p>
          <a:p>
            <a:r>
              <a:rPr kumimoji="1" lang="ja-JP" altLang="en-US" dirty="0" smtClean="0"/>
              <a:t>近代デジタルライブラリー</a:t>
            </a:r>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10</a:t>
            </a:fld>
            <a:endParaRPr kumimoji="1" lang="ja-JP" altLang="en-US" dirty="0"/>
          </a:p>
        </p:txBody>
      </p:sp>
      <p:sp>
        <p:nvSpPr>
          <p:cNvPr id="5" name="テキスト ボックス 4"/>
          <p:cNvSpPr txBox="1"/>
          <p:nvPr/>
        </p:nvSpPr>
        <p:spPr>
          <a:xfrm>
            <a:off x="3563888" y="1916832"/>
            <a:ext cx="2340000"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kumimoji="1" lang="ja-JP" altLang="en-US" sz="2800" dirty="0" smtClean="0">
                <a:solidFill>
                  <a:srgbClr val="FF0000"/>
                </a:solidFill>
              </a:rPr>
              <a:t>電子書籍端末（専用機）</a:t>
            </a:r>
            <a:endParaRPr kumimoji="1" lang="ja-JP" altLang="en-US" sz="2800" dirty="0">
              <a:solidFill>
                <a:srgbClr val="FF0000"/>
              </a:solidFill>
            </a:endParaRPr>
          </a:p>
        </p:txBody>
      </p:sp>
      <p:sp>
        <p:nvSpPr>
          <p:cNvPr id="6" name="テキスト ボックス 5"/>
          <p:cNvSpPr txBox="1"/>
          <p:nvPr/>
        </p:nvSpPr>
        <p:spPr>
          <a:xfrm>
            <a:off x="3563888" y="4211796"/>
            <a:ext cx="1656184" cy="954107"/>
          </a:xfrm>
          <a:prstGeom prst="rect">
            <a:avLst/>
          </a:prstGeom>
        </p:spPr>
        <p:style>
          <a:lnRef idx="2">
            <a:schemeClr val="accent2"/>
          </a:lnRef>
          <a:fillRef idx="1">
            <a:schemeClr val="lt1"/>
          </a:fillRef>
          <a:effectRef idx="0">
            <a:schemeClr val="accent2"/>
          </a:effectRef>
          <a:fontRef idx="minor">
            <a:schemeClr val="dk1"/>
          </a:fontRef>
        </p:style>
        <p:txBody>
          <a:bodyPr wrap="square" rtlCol="0">
            <a:spAutoFit/>
          </a:bodyPr>
          <a:lstStyle/>
          <a:p>
            <a:r>
              <a:rPr kumimoji="1" lang="ja-JP" altLang="en-US" sz="2800" dirty="0" smtClean="0">
                <a:solidFill>
                  <a:srgbClr val="FF0000"/>
                </a:solidFill>
              </a:rPr>
              <a:t>一般端末（汎用機）</a:t>
            </a:r>
            <a:endParaRPr kumimoji="1" lang="ja-JP" altLang="en-US" sz="2800" dirty="0">
              <a:solidFill>
                <a:srgbClr val="FF0000"/>
              </a:solidFill>
            </a:endParaRPr>
          </a:p>
        </p:txBody>
      </p:sp>
      <p:sp>
        <p:nvSpPr>
          <p:cNvPr id="7" name="テキスト ボックス 6"/>
          <p:cNvSpPr txBox="1"/>
          <p:nvPr/>
        </p:nvSpPr>
        <p:spPr>
          <a:xfrm>
            <a:off x="6309644" y="5301208"/>
            <a:ext cx="1718740" cy="523220"/>
          </a:xfrm>
          <a:prstGeom prst="rect">
            <a:avLst/>
          </a:prstGeom>
        </p:spPr>
        <p:style>
          <a:lnRef idx="2">
            <a:schemeClr val="accent6"/>
          </a:lnRef>
          <a:fillRef idx="1">
            <a:schemeClr val="lt1"/>
          </a:fillRef>
          <a:effectRef idx="0">
            <a:schemeClr val="accent6"/>
          </a:effectRef>
          <a:fontRef idx="minor">
            <a:schemeClr val="dk1"/>
          </a:fontRef>
        </p:style>
        <p:txBody>
          <a:bodyPr wrap="none" rtlCol="0">
            <a:spAutoFit/>
          </a:bodyPr>
          <a:lstStyle/>
          <a:p>
            <a:r>
              <a:rPr kumimoji="1" lang="ja-JP" altLang="en-US" sz="2800" dirty="0" smtClean="0">
                <a:solidFill>
                  <a:schemeClr val="accent6">
                    <a:lumMod val="75000"/>
                  </a:schemeClr>
                </a:solidFill>
              </a:rPr>
              <a:t>コンテンツ</a:t>
            </a:r>
            <a:endParaRPr kumimoji="1" lang="ja-JP" altLang="en-US" sz="2800" dirty="0">
              <a:solidFill>
                <a:schemeClr val="accent6">
                  <a:lumMod val="75000"/>
                </a:schemeClr>
              </a:solidFill>
            </a:endParaRPr>
          </a:p>
        </p:txBody>
      </p:sp>
      <p:sp>
        <p:nvSpPr>
          <p:cNvPr id="8" name="テキスト ボックス 7"/>
          <p:cNvSpPr txBox="1"/>
          <p:nvPr/>
        </p:nvSpPr>
        <p:spPr>
          <a:xfrm>
            <a:off x="6228184" y="1979548"/>
            <a:ext cx="2170787" cy="523220"/>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kumimoji="1" lang="ja-JP" altLang="en-US" sz="2800" dirty="0" smtClean="0">
                <a:solidFill>
                  <a:schemeClr val="accent3">
                    <a:lumMod val="50000"/>
                  </a:schemeClr>
                </a:solidFill>
              </a:rPr>
              <a:t>専用ビューア</a:t>
            </a:r>
            <a:endParaRPr kumimoji="1" lang="ja-JP" altLang="en-US" sz="2800" dirty="0">
              <a:solidFill>
                <a:schemeClr val="accent3">
                  <a:lumMod val="50000"/>
                </a:schemeClr>
              </a:solidFill>
            </a:endParaRPr>
          </a:p>
        </p:txBody>
      </p:sp>
      <p:sp>
        <p:nvSpPr>
          <p:cNvPr id="9" name="テキスト ボックス 8"/>
          <p:cNvSpPr txBox="1"/>
          <p:nvPr/>
        </p:nvSpPr>
        <p:spPr>
          <a:xfrm>
            <a:off x="6300192" y="4005064"/>
            <a:ext cx="1489510" cy="523220"/>
          </a:xfrm>
          <a:prstGeom prst="rect">
            <a:avLst/>
          </a:prstGeom>
        </p:spPr>
        <p:style>
          <a:lnRef idx="2">
            <a:schemeClr val="accent3"/>
          </a:lnRef>
          <a:fillRef idx="1">
            <a:schemeClr val="lt1"/>
          </a:fillRef>
          <a:effectRef idx="0">
            <a:schemeClr val="accent3"/>
          </a:effectRef>
          <a:fontRef idx="minor">
            <a:schemeClr val="dk1"/>
          </a:fontRef>
        </p:style>
        <p:txBody>
          <a:bodyPr wrap="none" rtlCol="0">
            <a:spAutoFit/>
          </a:bodyPr>
          <a:lstStyle/>
          <a:p>
            <a:r>
              <a:rPr kumimoji="1" lang="ja-JP" altLang="en-US" sz="2800" dirty="0" smtClean="0">
                <a:solidFill>
                  <a:schemeClr val="accent3">
                    <a:lumMod val="50000"/>
                  </a:schemeClr>
                </a:solidFill>
              </a:rPr>
              <a:t>ブラウザ</a:t>
            </a:r>
            <a:endParaRPr kumimoji="1" lang="ja-JP" altLang="en-US" sz="2800" dirty="0">
              <a:solidFill>
                <a:schemeClr val="accent3">
                  <a:lumMod val="50000"/>
                </a:schemeClr>
              </a:solidFill>
            </a:endParaRPr>
          </a:p>
        </p:txBody>
      </p:sp>
      <p:sp>
        <p:nvSpPr>
          <p:cNvPr id="10" name="テキスト ボックス 9"/>
          <p:cNvSpPr txBox="1"/>
          <p:nvPr/>
        </p:nvSpPr>
        <p:spPr>
          <a:xfrm>
            <a:off x="6739072" y="1052736"/>
            <a:ext cx="2297424" cy="461665"/>
          </a:xfrm>
          <a:prstGeom prst="rect">
            <a:avLst/>
          </a:prstGeom>
          <a:ln>
            <a:solidFill>
              <a:schemeClr val="bg1">
                <a:lumMod val="50000"/>
              </a:schemeClr>
            </a:solid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ja-JP" altLang="en-US" sz="2400" dirty="0" smtClean="0">
                <a:solidFill>
                  <a:schemeClr val="bg1">
                    <a:lumMod val="50000"/>
                  </a:schemeClr>
                </a:solidFill>
              </a:rPr>
              <a:t>専用フォーマット</a:t>
            </a:r>
            <a:endParaRPr kumimoji="1" lang="ja-JP" altLang="en-US" sz="2400" dirty="0">
              <a:solidFill>
                <a:schemeClr val="bg1">
                  <a:lumMod val="50000"/>
                </a:schemeClr>
              </a:solidFill>
            </a:endParaRPr>
          </a:p>
        </p:txBody>
      </p:sp>
      <p:sp>
        <p:nvSpPr>
          <p:cNvPr id="11" name="テキスト ボックス 10"/>
          <p:cNvSpPr txBox="1"/>
          <p:nvPr/>
        </p:nvSpPr>
        <p:spPr>
          <a:xfrm>
            <a:off x="7041200" y="2895327"/>
            <a:ext cx="1563248" cy="461665"/>
          </a:xfrm>
          <a:prstGeom prst="rect">
            <a:avLst/>
          </a:prstGeom>
          <a:ln>
            <a:solidFill>
              <a:schemeClr val="bg1">
                <a:lumMod val="50000"/>
              </a:schemeClr>
            </a:solid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ja-JP" sz="2400" dirty="0" smtClean="0">
                <a:solidFill>
                  <a:schemeClr val="bg1">
                    <a:lumMod val="50000"/>
                  </a:schemeClr>
                </a:solidFill>
              </a:rPr>
              <a:t>PDF / </a:t>
            </a:r>
            <a:r>
              <a:rPr kumimoji="1" lang="en-US" altLang="ja-JP" sz="2400" dirty="0" err="1" smtClean="0">
                <a:solidFill>
                  <a:schemeClr val="bg1">
                    <a:lumMod val="50000"/>
                  </a:schemeClr>
                </a:solidFill>
              </a:rPr>
              <a:t>EPub</a:t>
            </a:r>
            <a:endParaRPr kumimoji="1" lang="ja-JP" altLang="en-US" sz="2400" dirty="0">
              <a:solidFill>
                <a:schemeClr val="bg1">
                  <a:lumMod val="50000"/>
                </a:schemeClr>
              </a:solidFill>
            </a:endParaRPr>
          </a:p>
        </p:txBody>
      </p:sp>
      <p:sp>
        <p:nvSpPr>
          <p:cNvPr id="12" name="テキスト ボックス 11"/>
          <p:cNvSpPr txBox="1"/>
          <p:nvPr/>
        </p:nvSpPr>
        <p:spPr>
          <a:xfrm>
            <a:off x="7041200" y="6135687"/>
            <a:ext cx="1973617" cy="461665"/>
          </a:xfrm>
          <a:prstGeom prst="rect">
            <a:avLst/>
          </a:prstGeom>
          <a:ln>
            <a:solidFill>
              <a:schemeClr val="bg1">
                <a:lumMod val="50000"/>
              </a:schemeClr>
            </a:solid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ja-JP" sz="2400" dirty="0" smtClean="0">
                <a:solidFill>
                  <a:schemeClr val="bg1">
                    <a:lumMod val="50000"/>
                  </a:schemeClr>
                </a:solidFill>
              </a:rPr>
              <a:t>Flash / HTML5</a:t>
            </a:r>
            <a:endParaRPr kumimoji="1" lang="ja-JP" altLang="en-US" sz="2400" dirty="0">
              <a:solidFill>
                <a:schemeClr val="bg1">
                  <a:lumMod val="50000"/>
                </a:schemeClr>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171400"/>
            <a:ext cx="8496944" cy="1143000"/>
          </a:xfrm>
        </p:spPr>
        <p:txBody>
          <a:bodyPr/>
          <a:lstStyle/>
          <a:p>
            <a:pPr algn="l"/>
            <a:r>
              <a:rPr kumimoji="1" lang="ja-JP" altLang="en-US" dirty="0" smtClean="0"/>
              <a:t>事例</a:t>
            </a:r>
            <a:r>
              <a:rPr kumimoji="1" lang="en-US" altLang="ja-JP" dirty="0" smtClean="0"/>
              <a:t>2: Kindle</a:t>
            </a:r>
            <a:endParaRPr kumimoji="1" lang="ja-JP" altLang="en-US" dirty="0"/>
          </a:p>
        </p:txBody>
      </p:sp>
      <p:sp>
        <p:nvSpPr>
          <p:cNvPr id="3" name="コンテンツ プレースホルダ 2"/>
          <p:cNvSpPr>
            <a:spLocks noGrp="1"/>
          </p:cNvSpPr>
          <p:nvPr>
            <p:ph idx="1"/>
          </p:nvPr>
        </p:nvSpPr>
        <p:spPr>
          <a:xfrm>
            <a:off x="0" y="836712"/>
            <a:ext cx="4788024" cy="5688632"/>
          </a:xfrm>
        </p:spPr>
        <p:txBody>
          <a:bodyPr>
            <a:normAutofit fontScale="77500" lnSpcReduction="20000"/>
          </a:bodyPr>
          <a:lstStyle/>
          <a:p>
            <a:r>
              <a:rPr lang="ja-JP" altLang="en-US" dirty="0" smtClean="0"/>
              <a:t>アマゾン社によるオンライン書店連携型の電子書籍専用端末</a:t>
            </a:r>
            <a:endParaRPr lang="en-US" altLang="ja-JP" dirty="0" smtClean="0"/>
          </a:p>
          <a:p>
            <a:r>
              <a:rPr lang="ja-JP" altLang="en-US" dirty="0" smtClean="0"/>
              <a:t>オンラインプラットフォーム連携型の端末として画期的な登場（</a:t>
            </a:r>
            <a:r>
              <a:rPr lang="en-US" altLang="ja-JP" dirty="0" smtClean="0"/>
              <a:t>2007</a:t>
            </a:r>
            <a:r>
              <a:rPr lang="ja-JP" altLang="en-US" dirty="0" smtClean="0"/>
              <a:t>年）</a:t>
            </a:r>
            <a:endParaRPr lang="en-US" altLang="ja-JP" dirty="0" smtClean="0"/>
          </a:p>
          <a:p>
            <a:pPr lvl="1"/>
            <a:r>
              <a:rPr lang="ja-JP" altLang="en-US" dirty="0" smtClean="0"/>
              <a:t>電子ペーパによる画面表示（</a:t>
            </a:r>
            <a:r>
              <a:rPr lang="en-US" altLang="ja-JP" dirty="0" smtClean="0"/>
              <a:t>E</a:t>
            </a:r>
            <a:r>
              <a:rPr lang="ja-JP" altLang="en-US" dirty="0" smtClean="0"/>
              <a:t>インク）</a:t>
            </a:r>
            <a:endParaRPr lang="en-US" altLang="ja-JP" dirty="0" smtClean="0"/>
          </a:p>
          <a:p>
            <a:pPr lvl="1"/>
            <a:r>
              <a:rPr lang="ja-JP" altLang="en-US" dirty="0" smtClean="0"/>
              <a:t>データ通信機能内蔵</a:t>
            </a:r>
            <a:endParaRPr lang="en-US" altLang="ja-JP" dirty="0" smtClean="0"/>
          </a:p>
          <a:p>
            <a:pPr lvl="1"/>
            <a:r>
              <a:rPr lang="ja-JP" altLang="en-US" dirty="0" smtClean="0"/>
              <a:t>コンテンツのクラウド保存蓄積</a:t>
            </a:r>
            <a:endParaRPr lang="en-US" altLang="ja-JP" dirty="0" smtClean="0"/>
          </a:p>
          <a:p>
            <a:pPr lvl="1"/>
            <a:r>
              <a:rPr lang="ja-JP" altLang="en-US" dirty="0" smtClean="0"/>
              <a:t>オンライン書店を通じたシームレスな連携</a:t>
            </a:r>
            <a:endParaRPr lang="en-US" altLang="ja-JP" dirty="0" smtClean="0"/>
          </a:p>
          <a:p>
            <a:pPr lvl="1"/>
            <a:r>
              <a:rPr lang="ja-JP" altLang="en-US" dirty="0" smtClean="0"/>
              <a:t>利用可能なコンテンツ</a:t>
            </a:r>
            <a:endParaRPr lang="en-US" altLang="ja-JP" dirty="0" smtClean="0"/>
          </a:p>
          <a:p>
            <a:r>
              <a:rPr lang="ja-JP" altLang="en-US" dirty="0" smtClean="0"/>
              <a:t>端末以外としての</a:t>
            </a:r>
            <a:r>
              <a:rPr lang="en-US" altLang="ja-JP" dirty="0" smtClean="0"/>
              <a:t>Kindle</a:t>
            </a:r>
            <a:r>
              <a:rPr lang="ja-JP" altLang="en-US" dirty="0" smtClean="0"/>
              <a:t>ソフトウェアの提供も</a:t>
            </a:r>
            <a:endParaRPr lang="en-US" altLang="ja-JP" dirty="0" smtClean="0"/>
          </a:p>
          <a:p>
            <a:pPr lvl="1"/>
            <a:r>
              <a:rPr lang="en-US" altLang="ja-JP" dirty="0" err="1" smtClean="0"/>
              <a:t>iPad</a:t>
            </a:r>
            <a:r>
              <a:rPr lang="en-US" altLang="ja-JP" dirty="0" smtClean="0"/>
              <a:t>, PC - </a:t>
            </a:r>
            <a:r>
              <a:rPr lang="ja-JP" altLang="en-US" dirty="0" smtClean="0"/>
              <a:t>ブラウザ等</a:t>
            </a:r>
            <a:endParaRPr lang="en-US" altLang="ja-JP" dirty="0" smtClean="0"/>
          </a:p>
          <a:p>
            <a:pPr lvl="1"/>
            <a:r>
              <a:rPr lang="ja-JP" altLang="en-US" dirty="0" smtClean="0"/>
              <a:t>端末間の同期</a:t>
            </a:r>
            <a:endParaRPr lang="en-US" altLang="ja-JP" dirty="0" smtClean="0"/>
          </a:p>
          <a:p>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11</a:t>
            </a:fld>
            <a:endParaRPr kumimoji="1" lang="ja-JP" altLang="en-US" dirty="0"/>
          </a:p>
        </p:txBody>
      </p:sp>
      <p:pic>
        <p:nvPicPr>
          <p:cNvPr id="1026" name="Picture 2" descr="http://upload.wikimedia.org/wikipedia/commons/0/0b/Kindle_DX_Front.jpg"/>
          <p:cNvPicPr>
            <a:picLocks noChangeAspect="1" noChangeArrowheads="1"/>
          </p:cNvPicPr>
          <p:nvPr/>
        </p:nvPicPr>
        <p:blipFill>
          <a:blip r:embed="rId2" cstate="print"/>
          <a:srcRect l="8552" t="4205" r="7354" b="5396"/>
          <a:stretch>
            <a:fillRect/>
          </a:stretch>
        </p:blipFill>
        <p:spPr bwMode="auto">
          <a:xfrm>
            <a:off x="4788024" y="188640"/>
            <a:ext cx="4248472" cy="6192688"/>
          </a:xfrm>
          <a:prstGeom prst="rect">
            <a:avLst/>
          </a:prstGeom>
          <a:noFill/>
          <a:ln>
            <a:solidFill>
              <a:schemeClr val="bg1">
                <a:lumMod val="50000"/>
              </a:schemeClr>
            </a:solidFill>
          </a:ln>
        </p:spPr>
      </p:pic>
      <p:sp>
        <p:nvSpPr>
          <p:cNvPr id="6" name="正方形/長方形 5"/>
          <p:cNvSpPr/>
          <p:nvPr/>
        </p:nvSpPr>
        <p:spPr>
          <a:xfrm>
            <a:off x="3779912" y="6453376"/>
            <a:ext cx="5292000" cy="338554"/>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pPr algn="r"/>
            <a:r>
              <a:rPr lang="en-US" altLang="ja-JP" sz="1600" dirty="0" smtClean="0">
                <a:hlinkClick r:id="rId3"/>
              </a:rPr>
              <a:t>http://commons.wikimedia.org/wiki/File:Kindle_DX_Front.jpg</a:t>
            </a:r>
            <a:endParaRPr lang="ja-JP" altLang="en-US" sz="1600" dirty="0"/>
          </a:p>
        </p:txBody>
      </p:sp>
      <p:sp>
        <p:nvSpPr>
          <p:cNvPr id="7" name="テキスト ボックス 6"/>
          <p:cNvSpPr txBox="1"/>
          <p:nvPr/>
        </p:nvSpPr>
        <p:spPr>
          <a:xfrm>
            <a:off x="3779912" y="5991671"/>
            <a:ext cx="1377428" cy="461665"/>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en-US" altLang="ja-JP" sz="2400" dirty="0" smtClean="0"/>
              <a:t>Kindle DX</a:t>
            </a:r>
            <a:endParaRPr kumimoji="1" lang="ja-JP" altLang="en-US" sz="2400" dirty="0"/>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事例</a:t>
            </a:r>
            <a:r>
              <a:rPr lang="en-US" altLang="ja-JP" dirty="0" smtClean="0"/>
              <a:t>2: Kindle (2)</a:t>
            </a:r>
            <a:endParaRPr kumimoji="1" lang="ja-JP" altLang="en-US" dirty="0"/>
          </a:p>
        </p:txBody>
      </p:sp>
      <p:pic>
        <p:nvPicPr>
          <p:cNvPr id="10" name="コンテンツ プレースホルダー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7504" y="980728"/>
            <a:ext cx="3191999" cy="4788000"/>
          </a:xfrm>
        </p:spPr>
      </p:pic>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12</a:t>
            </a:fld>
            <a:endParaRPr kumimoji="1" lang="ja-JP" altLang="en-US" dirty="0"/>
          </a:p>
        </p:txBody>
      </p:sp>
      <p:pic>
        <p:nvPicPr>
          <p:cNvPr id="3" name="図 2" descr="Masaoさんの Kindle for PC"/>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17100" y="1007171"/>
            <a:ext cx="5447388" cy="4788000"/>
          </a:xfrm>
          <a:prstGeom prst="rect">
            <a:avLst/>
          </a:prstGeom>
        </p:spPr>
      </p:pic>
      <p:sp>
        <p:nvSpPr>
          <p:cNvPr id="5" name="テキスト ボックス 4"/>
          <p:cNvSpPr txBox="1"/>
          <p:nvPr/>
        </p:nvSpPr>
        <p:spPr>
          <a:xfrm>
            <a:off x="5220072" y="6002124"/>
            <a:ext cx="2046201" cy="52322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en-US" altLang="ja-JP" sz="2800" dirty="0" smtClean="0"/>
              <a:t>Kindle for PC</a:t>
            </a:r>
            <a:endParaRPr kumimoji="1" lang="ja-JP" altLang="en-US" sz="2800" dirty="0"/>
          </a:p>
        </p:txBody>
      </p:sp>
      <p:sp>
        <p:nvSpPr>
          <p:cNvPr id="11" name="テキスト ボックス 10"/>
          <p:cNvSpPr txBox="1"/>
          <p:nvPr/>
        </p:nvSpPr>
        <p:spPr>
          <a:xfrm>
            <a:off x="323528" y="6002124"/>
            <a:ext cx="2682594" cy="52322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en-US" altLang="ja-JP" sz="2800" dirty="0" smtClean="0"/>
              <a:t>Kindle for iPhone</a:t>
            </a:r>
            <a:endParaRPr kumimoji="1" lang="ja-JP" altLang="en-US" sz="2800" dirty="0"/>
          </a:p>
        </p:txBody>
      </p:sp>
    </p:spTree>
    <p:extLst>
      <p:ext uri="{BB962C8B-B14F-4D97-AF65-F5344CB8AC3E}">
        <p14:creationId xmlns:p14="http://schemas.microsoft.com/office/powerpoint/2010/main" val="192179491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事例</a:t>
            </a:r>
            <a:r>
              <a:rPr lang="en-US" altLang="ja-JP" dirty="0" smtClean="0"/>
              <a:t>2: Kindle (3)</a:t>
            </a:r>
            <a:endParaRPr kumimoji="1" lang="ja-JP" altLang="en-US" dirty="0"/>
          </a:p>
        </p:txBody>
      </p:sp>
      <p:pic>
        <p:nvPicPr>
          <p:cNvPr id="10" name="コンテンツ プレースホルダー 9"/>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23631" y="980728"/>
            <a:ext cx="3072242" cy="4608364"/>
          </a:xfrm>
        </p:spPr>
      </p:pic>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13</a:t>
            </a:fld>
            <a:endParaRPr kumimoji="1" lang="ja-JP" altLang="en-US" dirty="0"/>
          </a:p>
        </p:txBody>
      </p:sp>
      <p:pic>
        <p:nvPicPr>
          <p:cNvPr id="3" name="図 2" descr="Masaoさんの Kindle for PC"/>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54495" y="1007172"/>
            <a:ext cx="5277358" cy="4638551"/>
          </a:xfrm>
          <a:prstGeom prst="rect">
            <a:avLst/>
          </a:prstGeom>
        </p:spPr>
      </p:pic>
      <p:pic>
        <p:nvPicPr>
          <p:cNvPr id="12" name="図 1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32276" y="2276872"/>
            <a:ext cx="2859604" cy="4289406"/>
          </a:xfrm>
          <a:prstGeom prst="rect">
            <a:avLst/>
          </a:prstGeom>
          <a:ln w="12700">
            <a:solidFill>
              <a:schemeClr val="bg1">
                <a:lumMod val="50000"/>
              </a:schemeClr>
            </a:solidFill>
          </a:ln>
        </p:spPr>
      </p:pic>
      <p:pic>
        <p:nvPicPr>
          <p:cNvPr id="9" name="図 8"/>
          <p:cNvPicPr>
            <a:picLocks noChangeAspect="1"/>
          </p:cNvPicPr>
          <p:nvPr/>
        </p:nvPicPr>
        <p:blipFill>
          <a:blip r:embed="rId5"/>
          <a:stretch>
            <a:fillRect/>
          </a:stretch>
        </p:blipFill>
        <p:spPr>
          <a:xfrm>
            <a:off x="4085505" y="2276872"/>
            <a:ext cx="5328000" cy="4129200"/>
          </a:xfrm>
          <a:prstGeom prst="rect">
            <a:avLst/>
          </a:prstGeom>
        </p:spPr>
      </p:pic>
    </p:spTree>
    <p:extLst>
      <p:ext uri="{BB962C8B-B14F-4D97-AF65-F5344CB8AC3E}">
        <p14:creationId xmlns:p14="http://schemas.microsoft.com/office/powerpoint/2010/main" val="424439716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コンテンツ プレースホルダー 4"/>
          <p:cNvPicPr>
            <a:picLocks noChangeAspect="1"/>
          </p:cNvPicPr>
          <p:nvPr/>
        </p:nvPicPr>
        <p:blipFill rotWithShape="1">
          <a:blip r:embed="rId2" cstate="print">
            <a:extLst>
              <a:ext uri="{28A0092B-C50C-407E-A947-70E740481C1C}">
                <a14:useLocalDpi xmlns:a14="http://schemas.microsoft.com/office/drawing/2010/main" val="0"/>
              </a:ext>
            </a:extLst>
          </a:blip>
          <a:srcRect l="9233" t="7476" b="6401"/>
          <a:stretch/>
        </p:blipFill>
        <p:spPr>
          <a:xfrm>
            <a:off x="5364642" y="4149080"/>
            <a:ext cx="3743862" cy="2664296"/>
          </a:xfrm>
          <a:prstGeom prst="rect">
            <a:avLst/>
          </a:prstGeom>
        </p:spPr>
      </p:pic>
      <p:sp>
        <p:nvSpPr>
          <p:cNvPr id="2" name="タイトル 1"/>
          <p:cNvSpPr>
            <a:spLocks noGrp="1"/>
          </p:cNvSpPr>
          <p:nvPr>
            <p:ph type="title"/>
          </p:nvPr>
        </p:nvSpPr>
        <p:spPr/>
        <p:txBody>
          <a:bodyPr/>
          <a:lstStyle/>
          <a:p>
            <a:r>
              <a:rPr kumimoji="1" lang="ja-JP" altLang="en-US" dirty="0" smtClean="0"/>
              <a:t>事例</a:t>
            </a:r>
            <a:r>
              <a:rPr kumimoji="1" lang="en-US" altLang="ja-JP" dirty="0" smtClean="0"/>
              <a:t>3: Kobo</a:t>
            </a:r>
            <a:endParaRPr kumimoji="1" lang="ja-JP" altLang="en-US" dirty="0"/>
          </a:p>
        </p:txBody>
      </p:sp>
      <p:sp>
        <p:nvSpPr>
          <p:cNvPr id="3" name="コンテンツ プレースホルダ 2"/>
          <p:cNvSpPr>
            <a:spLocks noGrp="1"/>
          </p:cNvSpPr>
          <p:nvPr>
            <p:ph idx="1"/>
          </p:nvPr>
        </p:nvSpPr>
        <p:spPr>
          <a:xfrm>
            <a:off x="323528" y="1153544"/>
            <a:ext cx="8496944" cy="5299792"/>
          </a:xfrm>
        </p:spPr>
        <p:txBody>
          <a:bodyPr/>
          <a:lstStyle/>
          <a:p>
            <a:r>
              <a:rPr lang="ja-JP" altLang="en-US" dirty="0" smtClean="0"/>
              <a:t>カナダ企業による電子書籍端末</a:t>
            </a:r>
            <a:endParaRPr lang="en-US" altLang="ja-JP" dirty="0" smtClean="0"/>
          </a:p>
          <a:p>
            <a:pPr lvl="1"/>
            <a:r>
              <a:rPr lang="en-US" altLang="ja-JP" dirty="0" smtClean="0"/>
              <a:t>2012</a:t>
            </a:r>
            <a:r>
              <a:rPr kumimoji="1" lang="ja-JP" altLang="en-US" dirty="0" smtClean="0"/>
              <a:t>年</a:t>
            </a:r>
            <a:r>
              <a:rPr lang="ja-JP" altLang="en-US" dirty="0" smtClean="0"/>
              <a:t>に楽天が買収</a:t>
            </a:r>
            <a:endParaRPr lang="en-US" altLang="ja-JP" dirty="0" smtClean="0"/>
          </a:p>
          <a:p>
            <a:r>
              <a:rPr lang="ja-JP" altLang="en-US" dirty="0" smtClean="0"/>
              <a:t>楽天</a:t>
            </a:r>
            <a:r>
              <a:rPr lang="en-US" altLang="ja-JP" dirty="0" smtClean="0"/>
              <a:t>e</a:t>
            </a:r>
            <a:r>
              <a:rPr lang="ja-JP" altLang="en-US" dirty="0" smtClean="0"/>
              <a:t>ブックストア連携による電子書籍</a:t>
            </a:r>
            <a:endParaRPr lang="en-US" altLang="ja-JP" dirty="0" smtClean="0"/>
          </a:p>
          <a:p>
            <a:r>
              <a:rPr lang="ja-JP" altLang="en-US" dirty="0" smtClean="0"/>
              <a:t>電子ペーパによる画面表示（</a:t>
            </a:r>
            <a:r>
              <a:rPr lang="en-US" altLang="ja-JP" dirty="0" smtClean="0"/>
              <a:t>E</a:t>
            </a:r>
            <a:r>
              <a:rPr lang="ja-JP" altLang="en-US" dirty="0" smtClean="0"/>
              <a:t>インク）</a:t>
            </a:r>
            <a:endParaRPr lang="en-US" altLang="ja-JP" dirty="0" smtClean="0"/>
          </a:p>
          <a:p>
            <a:r>
              <a:rPr lang="ja-JP" altLang="en-US" dirty="0" smtClean="0"/>
              <a:t>コンテンツ</a:t>
            </a:r>
            <a:r>
              <a:rPr lang="ja-JP" altLang="en-US" dirty="0"/>
              <a:t>のクラウド保存蓄積</a:t>
            </a:r>
            <a:endParaRPr lang="en-US" altLang="ja-JP" dirty="0"/>
          </a:p>
          <a:p>
            <a:r>
              <a:rPr lang="ja-JP" altLang="en-US" dirty="0" smtClean="0"/>
              <a:t>データ通信機能</a:t>
            </a:r>
            <a:endParaRPr lang="en-US" altLang="ja-JP" dirty="0" smtClean="0"/>
          </a:p>
          <a:p>
            <a:r>
              <a:rPr lang="ja-JP" altLang="en-US" dirty="0" smtClean="0"/>
              <a:t>利用可能なコンテンツ</a:t>
            </a:r>
            <a:endParaRPr lang="en-US" altLang="ja-JP" dirty="0" smtClean="0"/>
          </a:p>
          <a:p>
            <a:pPr lvl="1"/>
            <a:r>
              <a:rPr lang="ja-JP" altLang="en-US" dirty="0"/>
              <a:t>約</a:t>
            </a:r>
            <a:r>
              <a:rPr lang="en-US" altLang="ja-JP" dirty="0"/>
              <a:t>133,893</a:t>
            </a:r>
            <a:r>
              <a:rPr lang="ja-JP" altLang="en-US" dirty="0" smtClean="0"/>
              <a:t>点 </a:t>
            </a:r>
            <a:r>
              <a:rPr lang="en-US" altLang="ja-JP" dirty="0" smtClean="0"/>
              <a:t>(2013-05-16)</a:t>
            </a:r>
          </a:p>
          <a:p>
            <a:pPr lvl="1"/>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14</a:t>
            </a:fld>
            <a:endParaRPr kumimoji="1" lang="ja-JP" altLang="en-US" dirty="0"/>
          </a:p>
        </p:txBody>
      </p:sp>
    </p:spTree>
  </p:cSld>
  <p:clrMapOvr>
    <a:masterClrMapping/>
  </p:clrMapOvr>
  <p:transition/>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171400"/>
            <a:ext cx="8496944" cy="1143000"/>
          </a:xfrm>
        </p:spPr>
        <p:txBody>
          <a:bodyPr/>
          <a:lstStyle/>
          <a:p>
            <a:r>
              <a:rPr kumimoji="1" lang="ja-JP" altLang="en-US" dirty="0" smtClean="0"/>
              <a:t>事例</a:t>
            </a:r>
            <a:r>
              <a:rPr kumimoji="1" lang="en-US" altLang="ja-JP" dirty="0" smtClean="0"/>
              <a:t>3: kobo (2)</a:t>
            </a:r>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15</a:t>
            </a:fld>
            <a:endParaRPr kumimoji="1" lang="ja-JP" altLang="en-US" dirty="0"/>
          </a:p>
        </p:txBody>
      </p:sp>
      <p:pic>
        <p:nvPicPr>
          <p:cNvPr id="7" name="コンテンツ プレースホルダー 6"/>
          <p:cNvPicPr>
            <a:picLocks noGrp="1" noChangeAspect="1"/>
          </p:cNvPicPr>
          <p:nvPr>
            <p:ph idx="1"/>
          </p:nvPr>
        </p:nvPicPr>
        <p:blipFill rotWithShape="1">
          <a:blip r:embed="rId2" cstate="print">
            <a:extLst>
              <a:ext uri="{28A0092B-C50C-407E-A947-70E740481C1C}">
                <a14:useLocalDpi xmlns:a14="http://schemas.microsoft.com/office/drawing/2010/main" val="0"/>
              </a:ext>
            </a:extLst>
          </a:blip>
          <a:srcRect l="7196" t="18470" r="6176" b="6791"/>
          <a:stretch/>
        </p:blipFill>
        <p:spPr>
          <a:xfrm rot="16200000">
            <a:off x="-948607" y="1844824"/>
            <a:ext cx="6120680" cy="3960440"/>
          </a:xfrm>
        </p:spPr>
      </p:pic>
      <p:pic>
        <p:nvPicPr>
          <p:cNvPr id="8" name="図 7"/>
          <p:cNvPicPr>
            <a:picLocks noChangeAspect="1"/>
          </p:cNvPicPr>
          <p:nvPr/>
        </p:nvPicPr>
        <p:blipFill rotWithShape="1">
          <a:blip r:embed="rId3" cstate="print">
            <a:extLst>
              <a:ext uri="{28A0092B-C50C-407E-A947-70E740481C1C}">
                <a14:useLocalDpi xmlns:a14="http://schemas.microsoft.com/office/drawing/2010/main" val="0"/>
              </a:ext>
            </a:extLst>
          </a:blip>
          <a:srcRect l="15350" t="40550" r="37402" b="11150"/>
          <a:stretch/>
        </p:blipFill>
        <p:spPr>
          <a:xfrm rot="16200000">
            <a:off x="2555776" y="3356992"/>
            <a:ext cx="4320480" cy="3312368"/>
          </a:xfrm>
          <a:prstGeom prst="rect">
            <a:avLst/>
          </a:prstGeom>
        </p:spPr>
      </p:pic>
      <p:pic>
        <p:nvPicPr>
          <p:cNvPr id="9" name="図 8"/>
          <p:cNvPicPr>
            <a:picLocks noChangeAspect="1"/>
          </p:cNvPicPr>
          <p:nvPr/>
        </p:nvPicPr>
        <p:blipFill rotWithShape="1">
          <a:blip r:embed="rId4" cstate="print">
            <a:extLst>
              <a:ext uri="{28A0092B-C50C-407E-A947-70E740481C1C}">
                <a14:useLocalDpi xmlns:a14="http://schemas.microsoft.com/office/drawing/2010/main" val="0"/>
              </a:ext>
            </a:extLst>
          </a:blip>
          <a:srcRect l="35825" t="19550" r="5901" b="18500"/>
          <a:stretch/>
        </p:blipFill>
        <p:spPr>
          <a:xfrm rot="16200000">
            <a:off x="5239999" y="1187995"/>
            <a:ext cx="4176464" cy="3329883"/>
          </a:xfrm>
          <a:prstGeom prst="rect">
            <a:avLst/>
          </a:prstGeom>
        </p:spPr>
      </p:pic>
    </p:spTree>
    <p:extLst>
      <p:ext uri="{BB962C8B-B14F-4D97-AF65-F5344CB8AC3E}">
        <p14:creationId xmlns:p14="http://schemas.microsoft.com/office/powerpoint/2010/main" val="13295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9"/>
                                        </p:tgtEl>
                                        <p:attrNameLst>
                                          <p:attrName>style.visibility</p:attrName>
                                        </p:attrNameLst>
                                      </p:cBhvr>
                                      <p:to>
                                        <p:strVal val="visible"/>
                                      </p:to>
                                    </p:set>
                                    <p:anim calcmode="lin" valueType="num">
                                      <p:cBhvr additive="base">
                                        <p:cTn id="13" dur="500" fill="hold"/>
                                        <p:tgtEl>
                                          <p:spTgt spid="9"/>
                                        </p:tgtEl>
                                        <p:attrNameLst>
                                          <p:attrName>ppt_x</p:attrName>
                                        </p:attrNameLst>
                                      </p:cBhvr>
                                      <p:tavLst>
                                        <p:tav tm="0">
                                          <p:val>
                                            <p:strVal val="#ppt_x"/>
                                          </p:val>
                                        </p:tav>
                                        <p:tav tm="100000">
                                          <p:val>
                                            <p:strVal val="#ppt_x"/>
                                          </p:val>
                                        </p:tav>
                                      </p:tavLst>
                                    </p:anim>
                                    <p:anim calcmode="lin" valueType="num">
                                      <p:cBhvr additive="base">
                                        <p:cTn id="14"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事例</a:t>
            </a:r>
            <a:r>
              <a:rPr lang="en-US" altLang="ja-JP" dirty="0" smtClean="0"/>
              <a:t>3: kobo (3)</a:t>
            </a:r>
            <a:endParaRPr kumimoji="1" lang="ja-JP" altLang="en-US" dirty="0"/>
          </a:p>
        </p:txBody>
      </p:sp>
      <p:sp>
        <p:nvSpPr>
          <p:cNvPr id="3" name="コンテンツ プレースホルダー 2"/>
          <p:cNvSpPr>
            <a:spLocks noGrp="1"/>
          </p:cNvSpPr>
          <p:nvPr>
            <p:ph idx="1"/>
          </p:nvPr>
        </p:nvSpPr>
        <p:spPr/>
        <p:txBody>
          <a:bodyPr/>
          <a:lstStyle/>
          <a:p>
            <a:r>
              <a:rPr lang="en-US" altLang="ja-JP" dirty="0">
                <a:hlinkClick r:id="rId2"/>
              </a:rPr>
              <a:t>http://rakuten.kobobooks.com/</a:t>
            </a:r>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16</a:t>
            </a:fld>
            <a:endParaRPr kumimoji="1" lang="ja-JP" altLang="en-US" dirty="0"/>
          </a:p>
        </p:txBody>
      </p:sp>
      <p:pic>
        <p:nvPicPr>
          <p:cNvPr id="5" name="図 4"/>
          <p:cNvPicPr>
            <a:picLocks noChangeAspect="1"/>
          </p:cNvPicPr>
          <p:nvPr/>
        </p:nvPicPr>
        <p:blipFill rotWithShape="1">
          <a:blip r:embed="rId3" cstate="print">
            <a:extLst>
              <a:ext uri="{28A0092B-C50C-407E-A947-70E740481C1C}">
                <a14:useLocalDpi xmlns:a14="http://schemas.microsoft.com/office/drawing/2010/main" val="0"/>
              </a:ext>
            </a:extLst>
          </a:blip>
          <a:srcRect b="67850"/>
          <a:stretch/>
        </p:blipFill>
        <p:spPr>
          <a:xfrm>
            <a:off x="539552" y="1772816"/>
            <a:ext cx="7848872" cy="8635184"/>
          </a:xfrm>
          <a:prstGeom prst="rect">
            <a:avLst/>
          </a:prstGeom>
          <a:ln>
            <a:solidFill>
              <a:schemeClr val="bg1">
                <a:lumMod val="50000"/>
              </a:schemeClr>
            </a:solidFill>
          </a:ln>
        </p:spPr>
      </p:pic>
    </p:spTree>
    <p:extLst>
      <p:ext uri="{BB962C8B-B14F-4D97-AF65-F5344CB8AC3E}">
        <p14:creationId xmlns:p14="http://schemas.microsoft.com/office/powerpoint/2010/main" val="92583552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事例</a:t>
            </a:r>
            <a:r>
              <a:rPr lang="en-US" altLang="ja-JP" dirty="0" smtClean="0"/>
              <a:t>4: iPad / iPhone</a:t>
            </a:r>
            <a:endParaRPr kumimoji="1" lang="ja-JP" altLang="en-US" dirty="0"/>
          </a:p>
        </p:txBody>
      </p:sp>
      <p:sp>
        <p:nvSpPr>
          <p:cNvPr id="3" name="コンテンツ プレースホルダ 2"/>
          <p:cNvSpPr>
            <a:spLocks noGrp="1"/>
          </p:cNvSpPr>
          <p:nvPr>
            <p:ph idx="1"/>
          </p:nvPr>
        </p:nvSpPr>
        <p:spPr/>
        <p:txBody>
          <a:bodyPr/>
          <a:lstStyle/>
          <a:p>
            <a:r>
              <a:rPr kumimoji="1" lang="ja-JP" altLang="en-US" dirty="0" smtClean="0"/>
              <a:t>「汎用」端末</a:t>
            </a:r>
            <a:endParaRPr kumimoji="1" lang="en-US" altLang="ja-JP" dirty="0" smtClean="0"/>
          </a:p>
          <a:p>
            <a:r>
              <a:rPr lang="ja-JP" altLang="en-US" dirty="0" smtClean="0"/>
              <a:t>タブレット型端末の代表格</a:t>
            </a:r>
            <a:endParaRPr lang="en-US" altLang="ja-JP" dirty="0" smtClean="0"/>
          </a:p>
          <a:p>
            <a:r>
              <a:rPr kumimoji="1" lang="en-US" altLang="ja-JP" dirty="0" err="1" smtClean="0"/>
              <a:t>iOS</a:t>
            </a:r>
            <a:r>
              <a:rPr kumimoji="1" lang="ja-JP" altLang="en-US" dirty="0" smtClean="0"/>
              <a:t>上にアプリを追加することにより、様々なサービスを利用できる</a:t>
            </a:r>
            <a:endParaRPr kumimoji="1" lang="en-US" altLang="ja-JP" dirty="0" smtClean="0"/>
          </a:p>
          <a:p>
            <a:pPr lvl="1"/>
            <a:r>
              <a:rPr kumimoji="1" lang="en-US" altLang="ja-JP" dirty="0" err="1" smtClean="0"/>
              <a:t>iBooks</a:t>
            </a:r>
            <a:endParaRPr kumimoji="1" lang="en-US" altLang="ja-JP" dirty="0" smtClean="0"/>
          </a:p>
          <a:p>
            <a:pPr lvl="1"/>
            <a:r>
              <a:rPr lang="en-US" altLang="ja-JP" dirty="0" smtClean="0"/>
              <a:t>Amazon Kindle</a:t>
            </a:r>
            <a:endParaRPr kumimoji="1" lang="en-US" altLang="ja-JP" dirty="0" smtClean="0"/>
          </a:p>
          <a:p>
            <a:pPr lvl="1"/>
            <a:r>
              <a:rPr kumimoji="1" lang="ja-JP" altLang="en-US" dirty="0" smtClean="0"/>
              <a:t>その他</a:t>
            </a:r>
            <a:r>
              <a:rPr lang="ja-JP" altLang="en-US" dirty="0" smtClean="0"/>
              <a:t>各種アプリ</a:t>
            </a:r>
            <a:endParaRPr lang="en-US" altLang="ja-JP" dirty="0" smtClean="0"/>
          </a:p>
          <a:p>
            <a:pPr lvl="1"/>
            <a:r>
              <a:rPr lang="en-US" altLang="ja-JP" dirty="0">
                <a:hlinkClick r:id="rId2"/>
              </a:rPr>
              <a:t>https://itunes.apple.com/jp/genre/ios-bukku/id6018</a:t>
            </a:r>
            <a:endParaRPr lang="en-US" altLang="ja-JP" dirty="0"/>
          </a:p>
          <a:p>
            <a:pPr marL="0" indent="0">
              <a:buNone/>
            </a:pPr>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17</a:t>
            </a:fld>
            <a:endParaRPr kumimoji="1" lang="ja-JP" altLang="en-US" dirty="0"/>
          </a:p>
        </p:txBody>
      </p:sp>
      <p:pic>
        <p:nvPicPr>
          <p:cNvPr id="1026" name="Picture 2" descr="http://a2.mzstatic.com/us/r1000/116/Purple/v4/f2/6d/f3/f26df301-a03d-1071-0571-3f39f58d003c/mzl.jprrgoij.175x175-75.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90800" y="4293096"/>
            <a:ext cx="1296000" cy="129600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http://a1.mzstatic.com/us/r1000/112/Purple/v4/ea/56/dc/ea56dc19-0bdf-39f3-fda7-e5332723fc74/mzl.zdprbjoo.175x175-75.jpg"/>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972000" y="2829493"/>
            <a:ext cx="1296000" cy="1296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事例</a:t>
            </a:r>
            <a:r>
              <a:rPr kumimoji="1" lang="en-US" altLang="ja-JP" dirty="0" smtClean="0"/>
              <a:t>5: </a:t>
            </a:r>
            <a:r>
              <a:rPr kumimoji="1" lang="ja-JP" altLang="en-US" dirty="0" smtClean="0"/>
              <a:t>青空文庫</a:t>
            </a:r>
            <a:endParaRPr kumimoji="1" lang="ja-JP" altLang="en-US" dirty="0"/>
          </a:p>
        </p:txBody>
      </p:sp>
      <p:sp>
        <p:nvSpPr>
          <p:cNvPr id="3" name="コンテンツ プレースホルダ 2"/>
          <p:cNvSpPr>
            <a:spLocks noGrp="1"/>
          </p:cNvSpPr>
          <p:nvPr>
            <p:ph idx="1"/>
          </p:nvPr>
        </p:nvSpPr>
        <p:spPr/>
        <p:txBody>
          <a:bodyPr>
            <a:normAutofit fontScale="85000" lnSpcReduction="20000"/>
          </a:bodyPr>
          <a:lstStyle/>
          <a:p>
            <a:r>
              <a:rPr kumimoji="1" lang="ja-JP" altLang="en-US" dirty="0" smtClean="0"/>
              <a:t>電子テキスト作成、公開プロジェクト</a:t>
            </a:r>
            <a:endParaRPr kumimoji="1" lang="en-US" altLang="ja-JP" dirty="0" smtClean="0"/>
          </a:p>
          <a:p>
            <a:pPr lvl="1"/>
            <a:r>
              <a:rPr lang="en-US" altLang="ja-JP" dirty="0" smtClean="0"/>
              <a:t>1997</a:t>
            </a:r>
            <a:r>
              <a:rPr lang="ja-JP" altLang="en-US" dirty="0" smtClean="0"/>
              <a:t>年開設</a:t>
            </a:r>
            <a:endParaRPr lang="en-US" altLang="ja-JP" dirty="0" smtClean="0"/>
          </a:p>
          <a:p>
            <a:pPr lvl="1"/>
            <a:r>
              <a:rPr kumimoji="1" lang="ja-JP" altLang="en-US" dirty="0" smtClean="0"/>
              <a:t>著作権切れの書籍テキストを有志ボランティアにより手入力</a:t>
            </a:r>
            <a:endParaRPr kumimoji="1" lang="en-US" altLang="ja-JP" dirty="0" smtClean="0"/>
          </a:p>
          <a:p>
            <a:pPr lvl="2"/>
            <a:r>
              <a:rPr lang="en-US" altLang="ja-JP" dirty="0" smtClean="0"/>
              <a:t>※</a:t>
            </a:r>
            <a:r>
              <a:rPr lang="ja-JP" altLang="en-US" dirty="0" smtClean="0"/>
              <a:t>著作権法</a:t>
            </a:r>
            <a:r>
              <a:rPr lang="en-US" altLang="ja-JP" dirty="0" smtClean="0"/>
              <a:t>51</a:t>
            </a:r>
            <a:r>
              <a:rPr lang="ja-JP" altLang="en-US" dirty="0" smtClean="0"/>
              <a:t>条：著作者の死後</a:t>
            </a:r>
            <a:r>
              <a:rPr lang="en-US" altLang="ja-JP" dirty="0" smtClean="0"/>
              <a:t>50</a:t>
            </a:r>
            <a:r>
              <a:rPr lang="ja-JP" altLang="en-US" dirty="0" smtClean="0"/>
              <a:t>年経過により著作財産権が消滅し、</a:t>
            </a:r>
            <a:r>
              <a:rPr lang="ja-JP" altLang="en-US" u="sng" dirty="0" smtClean="0"/>
              <a:t>パブリックドメイン</a:t>
            </a:r>
            <a:r>
              <a:rPr lang="ja-JP" altLang="en-US" dirty="0" smtClean="0"/>
              <a:t>となる</a:t>
            </a:r>
            <a:endParaRPr lang="en-US" altLang="ja-JP" dirty="0" smtClean="0"/>
          </a:p>
          <a:p>
            <a:pPr lvl="1"/>
            <a:r>
              <a:rPr lang="ja-JP" altLang="en-US" dirty="0" smtClean="0"/>
              <a:t>無料配布</a:t>
            </a:r>
            <a:endParaRPr lang="en-US" altLang="ja-JP" dirty="0" smtClean="0"/>
          </a:p>
          <a:p>
            <a:pPr lvl="1"/>
            <a:r>
              <a:rPr lang="en-US" altLang="ja-JP" dirty="0" smtClean="0"/>
              <a:t>HTML, </a:t>
            </a:r>
            <a:r>
              <a:rPr lang="ja-JP" altLang="en-US" dirty="0" smtClean="0"/>
              <a:t>テキスト形式による配布</a:t>
            </a:r>
            <a:endParaRPr lang="en-US" altLang="ja-JP" dirty="0" smtClean="0"/>
          </a:p>
          <a:p>
            <a:r>
              <a:rPr lang="en-US" altLang="ja-JP" dirty="0">
                <a:hlinkClick r:id="rId2"/>
              </a:rPr>
              <a:t>http://www.aozora.gr.jp</a:t>
            </a:r>
            <a:r>
              <a:rPr lang="en-US" altLang="ja-JP" dirty="0" smtClean="0">
                <a:hlinkClick r:id="rId2"/>
              </a:rPr>
              <a:t>/</a:t>
            </a:r>
            <a:endParaRPr lang="en-US" altLang="ja-JP" dirty="0" smtClean="0"/>
          </a:p>
          <a:p>
            <a:r>
              <a:rPr lang="ja-JP" altLang="en-US" dirty="0" smtClean="0"/>
              <a:t>収録作品数：</a:t>
            </a:r>
            <a:r>
              <a:rPr lang="en-US" altLang="ja-JP" dirty="0" smtClean="0"/>
              <a:t>11,991</a:t>
            </a:r>
            <a:r>
              <a:rPr lang="ja-JP" altLang="en-US" dirty="0" smtClean="0"/>
              <a:t> （</a:t>
            </a:r>
            <a:r>
              <a:rPr lang="en-US" altLang="ja-JP" dirty="0" smtClean="0"/>
              <a:t>2013</a:t>
            </a:r>
            <a:r>
              <a:rPr lang="ja-JP" altLang="en-US" dirty="0" smtClean="0"/>
              <a:t>年</a:t>
            </a:r>
            <a:r>
              <a:rPr lang="en-US" altLang="ja-JP" dirty="0" smtClean="0"/>
              <a:t>5</a:t>
            </a:r>
            <a:r>
              <a:rPr lang="ja-JP" altLang="en-US" dirty="0" smtClean="0"/>
              <a:t>月現在）</a:t>
            </a:r>
            <a:endParaRPr lang="en-US" altLang="ja-JP" dirty="0" smtClean="0"/>
          </a:p>
          <a:p>
            <a:endParaRPr lang="en-US" altLang="ja-JP" dirty="0" smtClean="0"/>
          </a:p>
          <a:p>
            <a:r>
              <a:rPr lang="en-US" altLang="ja-JP" sz="2600" dirty="0"/>
              <a:t>※</a:t>
            </a:r>
            <a:r>
              <a:rPr lang="ja-JP" altLang="en-US" sz="2600" dirty="0" smtClean="0"/>
              <a:t>米国における類似プロジェクト：</a:t>
            </a:r>
            <a:r>
              <a:rPr lang="en-US" altLang="ja-JP" sz="2600" dirty="0" smtClean="0"/>
              <a:t>Project Gutenberg </a:t>
            </a:r>
            <a:r>
              <a:rPr lang="ja-JP" altLang="en-US" sz="2600" dirty="0" smtClean="0"/>
              <a:t>（プロジェクトグーテンベルグ＝</a:t>
            </a:r>
            <a:r>
              <a:rPr lang="en-US" altLang="ja-JP" sz="2600" dirty="0" smtClean="0"/>
              <a:t>1971</a:t>
            </a:r>
            <a:r>
              <a:rPr lang="ja-JP" altLang="en-US" sz="2600" dirty="0" smtClean="0"/>
              <a:t>年開始）</a:t>
            </a:r>
            <a:endParaRPr lang="en-US" altLang="ja-JP" sz="2600" dirty="0" smtClean="0"/>
          </a:p>
          <a:p>
            <a:pPr lvl="1"/>
            <a:r>
              <a:rPr lang="en-US" altLang="ja-JP" sz="2400" dirty="0">
                <a:hlinkClick r:id="rId3"/>
              </a:rPr>
              <a:t>http://www.gutenberg.org/</a:t>
            </a:r>
            <a:endParaRPr lang="en-US" altLang="ja-JP" sz="2200"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18</a:t>
            </a:fld>
            <a:endParaRPr kumimoji="1" lang="ja-JP" altLang="en-US" dirty="0"/>
          </a:p>
        </p:txBody>
      </p:sp>
    </p:spTree>
  </p:cSld>
  <p:clrMapOvr>
    <a:masterClrMapping/>
  </p:clrMapOvr>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19</a:t>
            </a:fld>
            <a:endParaRPr kumimoji="1" lang="ja-JP" altLang="en-US" dirty="0"/>
          </a:p>
        </p:txBody>
      </p:sp>
      <p:pic>
        <p:nvPicPr>
          <p:cNvPr id="7" name="図 6"/>
          <p:cNvPicPr>
            <a:picLocks noChangeAspect="1"/>
          </p:cNvPicPr>
          <p:nvPr/>
        </p:nvPicPr>
        <p:blipFill>
          <a:blip r:embed="rId2"/>
          <a:stretch>
            <a:fillRect/>
          </a:stretch>
        </p:blipFill>
        <p:spPr>
          <a:xfrm>
            <a:off x="108504" y="44624"/>
            <a:ext cx="9000000" cy="6986498"/>
          </a:xfrm>
          <a:prstGeom prst="rect">
            <a:avLst/>
          </a:prstGeom>
        </p:spPr>
      </p:pic>
      <p:sp>
        <p:nvSpPr>
          <p:cNvPr id="8" name="正方形/長方形 7"/>
          <p:cNvSpPr/>
          <p:nvPr/>
        </p:nvSpPr>
        <p:spPr>
          <a:xfrm>
            <a:off x="4614281" y="5632378"/>
            <a:ext cx="3837269" cy="523220"/>
          </a:xfrm>
          <a:prstGeom prst="rect">
            <a:avLst/>
          </a:prstGeom>
        </p:spPr>
        <p:style>
          <a:lnRef idx="2">
            <a:schemeClr val="accent1"/>
          </a:lnRef>
          <a:fillRef idx="1">
            <a:schemeClr val="lt1"/>
          </a:fillRef>
          <a:effectRef idx="0">
            <a:schemeClr val="accent1"/>
          </a:effectRef>
          <a:fontRef idx="minor">
            <a:schemeClr val="dk1"/>
          </a:fontRef>
        </p:style>
        <p:txBody>
          <a:bodyPr wrap="none">
            <a:spAutoFit/>
          </a:bodyPr>
          <a:lstStyle/>
          <a:p>
            <a:r>
              <a:rPr lang="en-US" altLang="ja-JP" sz="2800" dirty="0">
                <a:hlinkClick r:id="rId3"/>
              </a:rPr>
              <a:t>http://www.aozora.gr.jp/</a:t>
            </a:r>
            <a:endParaRPr lang="en-US" altLang="ja-JP" sz="2800" dirty="0"/>
          </a:p>
        </p:txBody>
      </p:sp>
    </p:spTree>
    <p:extLst>
      <p:ext uri="{BB962C8B-B14F-4D97-AF65-F5344CB8AC3E}">
        <p14:creationId xmlns:p14="http://schemas.microsoft.com/office/powerpoint/2010/main" val="3738789120"/>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99392"/>
            <a:ext cx="8496944" cy="1143000"/>
          </a:xfrm>
        </p:spPr>
        <p:txBody>
          <a:bodyPr/>
          <a:lstStyle/>
          <a:p>
            <a:r>
              <a:rPr kumimoji="1" lang="ja-JP" altLang="en-US" dirty="0" smtClean="0"/>
              <a:t>第</a:t>
            </a:r>
            <a:r>
              <a:rPr kumimoji="1" lang="en-US" altLang="ja-JP" dirty="0" smtClean="0"/>
              <a:t>2</a:t>
            </a:r>
            <a:r>
              <a:rPr kumimoji="1" lang="ja-JP" altLang="en-US" dirty="0" smtClean="0"/>
              <a:t>回レポート課題返却</a:t>
            </a:r>
            <a:endParaRPr kumimoji="1" lang="ja-JP" altLang="en-US" dirty="0"/>
          </a:p>
        </p:txBody>
      </p:sp>
      <p:sp>
        <p:nvSpPr>
          <p:cNvPr id="3" name="コンテンツ プレースホルダ 2"/>
          <p:cNvSpPr>
            <a:spLocks noGrp="1"/>
          </p:cNvSpPr>
          <p:nvPr>
            <p:ph idx="1"/>
          </p:nvPr>
        </p:nvSpPr>
        <p:spPr>
          <a:xfrm>
            <a:off x="323528" y="908720"/>
            <a:ext cx="8496944" cy="5949280"/>
          </a:xfrm>
        </p:spPr>
        <p:txBody>
          <a:bodyPr>
            <a:normAutofit/>
          </a:bodyPr>
          <a:lstStyle/>
          <a:p>
            <a:r>
              <a:rPr kumimoji="1" lang="ja-JP" altLang="en-US" sz="2000" dirty="0" smtClean="0"/>
              <a:t>下記に示す学籍番号の順番で</a:t>
            </a:r>
            <a:r>
              <a:rPr kumimoji="1" lang="en-US" altLang="ja-JP" sz="2000" dirty="0" smtClean="0"/>
              <a:t>10</a:t>
            </a:r>
            <a:r>
              <a:rPr kumimoji="1" lang="ja-JP" altLang="en-US" sz="2000" dirty="0" smtClean="0"/>
              <a:t>分割して置いていますので、教室前方まで受け取りに来てください。</a:t>
            </a:r>
            <a:endParaRPr kumimoji="1" lang="en-US" altLang="ja-JP" sz="2000" dirty="0" smtClean="0"/>
          </a:p>
          <a:p>
            <a:pPr lvl="1"/>
            <a:r>
              <a:rPr lang="ja-JP" altLang="en-US" dirty="0" smtClean="0"/>
              <a:t>～</a:t>
            </a:r>
            <a:r>
              <a:rPr lang="en-US" altLang="ja-JP" dirty="0" smtClean="0"/>
              <a:t>201011489</a:t>
            </a:r>
          </a:p>
          <a:p>
            <a:pPr lvl="1"/>
            <a:r>
              <a:rPr lang="en-US" altLang="ja-JP" dirty="0" smtClean="0"/>
              <a:t> 201011490</a:t>
            </a:r>
            <a:r>
              <a:rPr lang="ja-JP" altLang="en-US" dirty="0" smtClean="0"/>
              <a:t>～</a:t>
            </a:r>
            <a:r>
              <a:rPr lang="en-US" altLang="ja-JP" dirty="0" smtClean="0"/>
              <a:t>201011620</a:t>
            </a:r>
          </a:p>
          <a:p>
            <a:pPr lvl="1"/>
            <a:r>
              <a:rPr lang="en-US" altLang="ja-JP" dirty="0" smtClean="0"/>
              <a:t>201110000</a:t>
            </a:r>
            <a:r>
              <a:rPr lang="ja-JP" altLang="en-US" dirty="0" smtClean="0"/>
              <a:t>～</a:t>
            </a:r>
            <a:r>
              <a:rPr lang="en-US" altLang="ja-JP" dirty="0" smtClean="0"/>
              <a:t>201111429</a:t>
            </a:r>
          </a:p>
          <a:p>
            <a:pPr lvl="1"/>
            <a:r>
              <a:rPr lang="en-US" altLang="ja-JP" dirty="0" smtClean="0"/>
              <a:t>201111430</a:t>
            </a:r>
            <a:r>
              <a:rPr lang="ja-JP" altLang="en-US" dirty="0" smtClean="0"/>
              <a:t>～</a:t>
            </a:r>
            <a:r>
              <a:rPr lang="en-US" altLang="ja-JP" dirty="0" smtClean="0"/>
              <a:t>201111449</a:t>
            </a:r>
          </a:p>
          <a:p>
            <a:pPr lvl="1"/>
            <a:r>
              <a:rPr lang="en-US" altLang="ja-JP" dirty="0" smtClean="0"/>
              <a:t>201111450</a:t>
            </a:r>
            <a:r>
              <a:rPr lang="ja-JP" altLang="en-US" dirty="0" smtClean="0"/>
              <a:t>～</a:t>
            </a:r>
            <a:r>
              <a:rPr lang="en-US" altLang="ja-JP" dirty="0" smtClean="0"/>
              <a:t>201111479</a:t>
            </a:r>
          </a:p>
          <a:p>
            <a:pPr lvl="1"/>
            <a:r>
              <a:rPr lang="en-US" altLang="ja-JP" dirty="0" smtClean="0"/>
              <a:t>201111480</a:t>
            </a:r>
            <a:r>
              <a:rPr lang="ja-JP" altLang="en-US" dirty="0" smtClean="0"/>
              <a:t>～</a:t>
            </a:r>
            <a:r>
              <a:rPr lang="en-US" altLang="ja-JP" dirty="0" smtClean="0"/>
              <a:t>201113500</a:t>
            </a:r>
          </a:p>
          <a:p>
            <a:pPr lvl="1"/>
            <a:r>
              <a:rPr lang="en-US" altLang="ja-JP" dirty="0" smtClean="0"/>
              <a:t>201213100</a:t>
            </a:r>
            <a:r>
              <a:rPr lang="ja-JP" altLang="en-US" dirty="0" smtClean="0"/>
              <a:t>～</a:t>
            </a:r>
            <a:r>
              <a:rPr lang="en-US" altLang="ja-JP" dirty="0" smtClean="0"/>
              <a:t>201213200</a:t>
            </a:r>
          </a:p>
          <a:p>
            <a:pPr lvl="1"/>
            <a:r>
              <a:rPr lang="en-US" altLang="ja-JP" dirty="0" smtClean="0"/>
              <a:t>201313000</a:t>
            </a:r>
            <a:r>
              <a:rPr lang="ja-JP" altLang="en-US" dirty="0" smtClean="0"/>
              <a:t>～</a:t>
            </a:r>
            <a:r>
              <a:rPr lang="en-US" altLang="ja-JP" dirty="0" smtClean="0"/>
              <a:t>201313104</a:t>
            </a:r>
          </a:p>
          <a:p>
            <a:pPr lvl="1"/>
            <a:r>
              <a:rPr lang="en-US" altLang="ja-JP" dirty="0" smtClean="0"/>
              <a:t>201313105</a:t>
            </a:r>
            <a:r>
              <a:rPr lang="ja-JP" altLang="en-US" dirty="0" smtClean="0"/>
              <a:t>～</a:t>
            </a:r>
            <a:r>
              <a:rPr lang="en-US" altLang="ja-JP" dirty="0" smtClean="0"/>
              <a:t>201313120</a:t>
            </a:r>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2</a:t>
            </a:fld>
            <a:endParaRPr kumimoji="1" lang="ja-JP"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53752"/>
            <a:ext cx="9144000" cy="1143000"/>
          </a:xfrm>
        </p:spPr>
        <p:txBody>
          <a:bodyPr>
            <a:normAutofit fontScale="90000"/>
          </a:bodyPr>
          <a:lstStyle/>
          <a:p>
            <a:r>
              <a:rPr kumimoji="1" lang="ja-JP" altLang="en-US" dirty="0" smtClean="0"/>
              <a:t>事例</a:t>
            </a:r>
            <a:r>
              <a:rPr lang="en-US" altLang="ja-JP" dirty="0"/>
              <a:t>6</a:t>
            </a:r>
            <a:r>
              <a:rPr kumimoji="1" lang="en-US" altLang="ja-JP" dirty="0" smtClean="0"/>
              <a:t>: </a:t>
            </a:r>
            <a:r>
              <a:rPr kumimoji="1" lang="ja-JP" altLang="en-US" dirty="0" smtClean="0"/>
              <a:t>国立国会図書館デジタル化資料</a:t>
            </a:r>
            <a:r>
              <a:rPr kumimoji="1" lang="en-US" altLang="ja-JP" dirty="0" smtClean="0"/>
              <a:t/>
            </a:r>
            <a:br>
              <a:rPr kumimoji="1" lang="en-US" altLang="ja-JP" dirty="0" smtClean="0"/>
            </a:br>
            <a:r>
              <a:rPr kumimoji="1" lang="ja-JP" altLang="en-US" dirty="0" smtClean="0"/>
              <a:t>（近代デジタルライブラリー）</a:t>
            </a:r>
            <a:endParaRPr kumimoji="1" lang="ja-JP" altLang="en-US" dirty="0"/>
          </a:p>
        </p:txBody>
      </p:sp>
      <p:sp>
        <p:nvSpPr>
          <p:cNvPr id="3" name="コンテンツ プレースホルダ 2"/>
          <p:cNvSpPr>
            <a:spLocks noGrp="1"/>
          </p:cNvSpPr>
          <p:nvPr>
            <p:ph idx="1"/>
          </p:nvPr>
        </p:nvSpPr>
        <p:spPr>
          <a:xfrm>
            <a:off x="0" y="1369568"/>
            <a:ext cx="9036496" cy="5488432"/>
          </a:xfrm>
        </p:spPr>
        <p:txBody>
          <a:bodyPr>
            <a:normAutofit/>
          </a:bodyPr>
          <a:lstStyle/>
          <a:p>
            <a:r>
              <a:rPr kumimoji="1" lang="ja-JP" altLang="en-US" dirty="0" smtClean="0"/>
              <a:t>国立国会図書館による電子図書館サービス</a:t>
            </a:r>
            <a:endParaRPr kumimoji="1" lang="en-US" altLang="ja-JP" dirty="0" smtClean="0"/>
          </a:p>
          <a:p>
            <a:pPr lvl="1"/>
            <a:r>
              <a:rPr lang="ja-JP" altLang="en-US" dirty="0" smtClean="0"/>
              <a:t>蔵書の電子化保存、提供プロジェクト</a:t>
            </a:r>
            <a:endParaRPr lang="en-US" altLang="ja-JP" dirty="0" smtClean="0"/>
          </a:p>
          <a:p>
            <a:pPr lvl="1"/>
            <a:r>
              <a:rPr lang="ja-JP" altLang="en-US" dirty="0" smtClean="0"/>
              <a:t>スキャン画像による電子化（書誌情報 </a:t>
            </a:r>
            <a:r>
              <a:rPr lang="en-US" altLang="ja-JP" dirty="0" smtClean="0"/>
              <a:t>+ </a:t>
            </a:r>
            <a:r>
              <a:rPr lang="ja-JP" altLang="en-US" dirty="0" smtClean="0"/>
              <a:t>目次テキスト）</a:t>
            </a:r>
            <a:endParaRPr lang="en-US" altLang="ja-JP" dirty="0" smtClean="0"/>
          </a:p>
          <a:p>
            <a:pPr lvl="1"/>
            <a:r>
              <a:rPr kumimoji="1" lang="en-US" altLang="ja-JP" dirty="0" smtClean="0"/>
              <a:t>2009</a:t>
            </a:r>
            <a:r>
              <a:rPr kumimoji="1" lang="ja-JP" altLang="en-US" dirty="0" smtClean="0"/>
              <a:t>年度補正予算による大規模電子化</a:t>
            </a:r>
            <a:endParaRPr kumimoji="1" lang="en-US" altLang="ja-JP" dirty="0" smtClean="0"/>
          </a:p>
          <a:p>
            <a:pPr lvl="2"/>
            <a:r>
              <a:rPr kumimoji="1" lang="en-US" altLang="ja-JP" dirty="0" smtClean="0"/>
              <a:t>-&gt; </a:t>
            </a:r>
            <a:r>
              <a:rPr kumimoji="1" lang="ja-JP" altLang="en-US" dirty="0" smtClean="0"/>
              <a:t>総額約</a:t>
            </a:r>
            <a:r>
              <a:rPr kumimoji="1" lang="en-US" altLang="ja-JP" dirty="0" smtClean="0"/>
              <a:t>126</a:t>
            </a:r>
            <a:r>
              <a:rPr kumimoji="1" lang="ja-JP" altLang="en-US" dirty="0" smtClean="0"/>
              <a:t>億円</a:t>
            </a:r>
            <a:endParaRPr kumimoji="1" lang="en-US" altLang="ja-JP" dirty="0" smtClean="0"/>
          </a:p>
          <a:p>
            <a:pPr lvl="2"/>
            <a:r>
              <a:rPr lang="ja-JP" altLang="en-US" dirty="0"/>
              <a:t>昭和</a:t>
            </a:r>
            <a:r>
              <a:rPr lang="en-US" altLang="ja-JP" dirty="0"/>
              <a:t>43</a:t>
            </a:r>
            <a:r>
              <a:rPr lang="ja-JP" altLang="en-US" dirty="0"/>
              <a:t>（</a:t>
            </a:r>
            <a:r>
              <a:rPr lang="en-US" altLang="ja-JP" dirty="0"/>
              <a:t>1968</a:t>
            </a:r>
            <a:r>
              <a:rPr lang="ja-JP" altLang="en-US" dirty="0"/>
              <a:t>）年までに</a:t>
            </a:r>
            <a:r>
              <a:rPr lang="ja-JP" altLang="en-US" dirty="0" smtClean="0"/>
              <a:t>受け入れた</a:t>
            </a:r>
            <a:r>
              <a:rPr kumimoji="1" lang="ja-JP" altLang="en-US" dirty="0" smtClean="0"/>
              <a:t>国立国会図書館蔵書を電子化</a:t>
            </a:r>
            <a:endParaRPr kumimoji="1" lang="en-US" altLang="ja-JP" dirty="0" smtClean="0"/>
          </a:p>
          <a:p>
            <a:pPr lvl="1"/>
            <a:r>
              <a:rPr kumimoji="1" lang="ja-JP" altLang="en-US" dirty="0" smtClean="0"/>
              <a:t>著作権処理が済んだものからウェブ公開</a:t>
            </a:r>
            <a:endParaRPr kumimoji="1" lang="en-US" altLang="ja-JP" dirty="0" smtClean="0"/>
          </a:p>
          <a:p>
            <a:pPr lvl="1"/>
            <a:r>
              <a:rPr lang="ja-JP" altLang="en-US" dirty="0" smtClean="0"/>
              <a:t>館内閲覧のみ資料</a:t>
            </a:r>
            <a:endParaRPr lang="en-US" altLang="ja-JP" dirty="0" smtClean="0"/>
          </a:p>
          <a:p>
            <a:pPr lvl="2"/>
            <a:r>
              <a:rPr kumimoji="1" lang="ja-JP" altLang="en-US" dirty="0" smtClean="0"/>
              <a:t>（今後、全国の公共図書館へのオンライン配信を予定）</a:t>
            </a:r>
            <a:endParaRPr kumimoji="1" lang="en-US" altLang="ja-JP" dirty="0" smtClean="0"/>
          </a:p>
          <a:p>
            <a:r>
              <a:rPr lang="en-US" altLang="ja-JP" dirty="0">
                <a:hlinkClick r:id="rId2"/>
              </a:rPr>
              <a:t>http</a:t>
            </a:r>
            <a:r>
              <a:rPr lang="en-US" altLang="ja-JP" dirty="0" smtClean="0">
                <a:hlinkClick r:id="rId2"/>
              </a:rPr>
              <a:t>://dl.ndl.go.jp/</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20</a:t>
            </a:fld>
            <a:endParaRPr kumimoji="1" lang="ja-JP" altLang="en-US" dirty="0"/>
          </a:p>
        </p:txBody>
      </p:sp>
    </p:spTree>
  </p:cSld>
  <p:clrMapOvr>
    <a:masterClrMapping/>
  </p:clrMapOvr>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21</a:t>
            </a:fld>
            <a:endParaRPr kumimoji="1" lang="ja-JP" altLang="en-US" dirty="0"/>
          </a:p>
        </p:txBody>
      </p:sp>
      <p:pic>
        <p:nvPicPr>
          <p:cNvPr id="7" name="図 6"/>
          <p:cNvPicPr>
            <a:picLocks noChangeAspect="1"/>
          </p:cNvPicPr>
          <p:nvPr/>
        </p:nvPicPr>
        <p:blipFill>
          <a:blip r:embed="rId2"/>
          <a:stretch>
            <a:fillRect/>
          </a:stretch>
        </p:blipFill>
        <p:spPr>
          <a:xfrm>
            <a:off x="44606" y="-278624"/>
            <a:ext cx="9135906" cy="7092000"/>
          </a:xfrm>
          <a:prstGeom prst="rect">
            <a:avLst/>
          </a:prstGeom>
        </p:spPr>
      </p:pic>
      <p:sp>
        <p:nvSpPr>
          <p:cNvPr id="5" name="正方形/長方形 4"/>
          <p:cNvSpPr/>
          <p:nvPr/>
        </p:nvSpPr>
        <p:spPr>
          <a:xfrm>
            <a:off x="2788438" y="5229200"/>
            <a:ext cx="6176050" cy="523220"/>
          </a:xfrm>
          <a:prstGeom prst="rect">
            <a:avLst/>
          </a:prstGeom>
        </p:spPr>
        <p:style>
          <a:lnRef idx="2">
            <a:schemeClr val="accent1"/>
          </a:lnRef>
          <a:fillRef idx="1">
            <a:schemeClr val="lt1"/>
          </a:fillRef>
          <a:effectRef idx="0">
            <a:schemeClr val="accent1"/>
          </a:effectRef>
          <a:fontRef idx="minor">
            <a:schemeClr val="dk1"/>
          </a:fontRef>
        </p:style>
        <p:txBody>
          <a:bodyPr wrap="none">
            <a:spAutoFit/>
          </a:bodyPr>
          <a:lstStyle/>
          <a:p>
            <a:r>
              <a:rPr lang="en-US" altLang="ja-JP" sz="2800" dirty="0">
                <a:hlinkClick r:id="rId3"/>
              </a:rPr>
              <a:t>http://dl.ndl.go.jp/info:ndljp/pid/969026</a:t>
            </a:r>
            <a:endParaRPr lang="ja-JP" altLang="en-US" sz="2800" dirty="0"/>
          </a:p>
        </p:txBody>
      </p:sp>
    </p:spTree>
    <p:extLst>
      <p:ext uri="{BB962C8B-B14F-4D97-AF65-F5344CB8AC3E}">
        <p14:creationId xmlns:p14="http://schemas.microsoft.com/office/powerpoint/2010/main" val="335359790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sp>
        <p:nvSpPr>
          <p:cNvPr id="3" name="コンテンツ プレースホルダー 2"/>
          <p:cNvSpPr>
            <a:spLocks noGrp="1"/>
          </p:cNvSpPr>
          <p:nvPr>
            <p:ph idx="1"/>
          </p:nvPr>
        </p:nvSpPr>
        <p:spPr/>
        <p:txBody>
          <a:bodyPr/>
          <a:lstStyle/>
          <a:p>
            <a:endParaRPr kumimoji="1" lang="ja-JP" altLang="en-US"/>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22</a:t>
            </a:fld>
            <a:endParaRPr kumimoji="1" lang="ja-JP" altLang="en-US" dirty="0"/>
          </a:p>
        </p:txBody>
      </p:sp>
      <p:pic>
        <p:nvPicPr>
          <p:cNvPr id="1026" name="Picture 2" descr="http://www7b.biglobe.ne.jp/~yama88/img/z07.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5496" y="0"/>
            <a:ext cx="5984631" cy="6859898"/>
          </a:xfrm>
          <a:prstGeom prst="rect">
            <a:avLst/>
          </a:prstGeom>
          <a:noFill/>
          <a:extLst>
            <a:ext uri="{909E8E84-426E-40DD-AFC4-6F175D3DCCD1}">
              <a14:hiddenFill xmlns:a14="http://schemas.microsoft.com/office/drawing/2010/main">
                <a:solidFill>
                  <a:srgbClr val="FFFFFF"/>
                </a:solidFill>
              </a14:hiddenFill>
            </a:ext>
          </a:extLst>
        </p:spPr>
      </p:pic>
      <p:sp>
        <p:nvSpPr>
          <p:cNvPr id="6" name="正方形/長方形 5"/>
          <p:cNvSpPr/>
          <p:nvPr/>
        </p:nvSpPr>
        <p:spPr>
          <a:xfrm>
            <a:off x="5968444" y="5489937"/>
            <a:ext cx="3168000" cy="1323439"/>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ja-JP" altLang="en-US" sz="2000" dirty="0" smtClean="0"/>
              <a:t>出典：電子書籍情報まとめノート</a:t>
            </a:r>
            <a:r>
              <a:rPr lang="en-US" altLang="ja-JP" sz="2000" dirty="0" smtClean="0"/>
              <a:t>. </a:t>
            </a:r>
            <a:r>
              <a:rPr lang="en-US" altLang="ja-JP" sz="2000" dirty="0" smtClean="0">
                <a:hlinkClick r:id="rId3"/>
              </a:rPr>
              <a:t>http</a:t>
            </a:r>
            <a:r>
              <a:rPr lang="en-US" altLang="ja-JP" sz="2000" dirty="0">
                <a:hlinkClick r:id="rId3"/>
              </a:rPr>
              <a:t>://www7b.biglobe.ne.jp/~yama88/pla.html</a:t>
            </a:r>
            <a:endParaRPr lang="ja-JP" altLang="en-US" sz="2000" dirty="0"/>
          </a:p>
        </p:txBody>
      </p:sp>
    </p:spTree>
    <p:extLst>
      <p:ext uri="{BB962C8B-B14F-4D97-AF65-F5344CB8AC3E}">
        <p14:creationId xmlns:p14="http://schemas.microsoft.com/office/powerpoint/2010/main" val="104152281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endParaRPr kumimoji="1" lang="ja-JP" altLang="en-US"/>
          </a:p>
        </p:txBody>
      </p:sp>
      <p:pic>
        <p:nvPicPr>
          <p:cNvPr id="5" name="コンテンツ プレースホルダー 4"/>
          <p:cNvPicPr>
            <a:picLocks noGrp="1" noChangeAspect="1"/>
          </p:cNvPicPr>
          <p:nvPr>
            <p:ph idx="1"/>
          </p:nvPr>
        </p:nvPicPr>
        <p:blipFill rotWithShape="1">
          <a:blip r:embed="rId2">
            <a:extLst>
              <a:ext uri="{28A0092B-C50C-407E-A947-70E740481C1C}">
                <a14:useLocalDpi xmlns:a14="http://schemas.microsoft.com/office/drawing/2010/main" val="0"/>
              </a:ext>
            </a:extLst>
          </a:blip>
          <a:srcRect l="8861" r="8861"/>
          <a:stretch/>
        </p:blipFill>
        <p:spPr>
          <a:xfrm>
            <a:off x="179512" y="72685"/>
            <a:ext cx="4824000" cy="7095753"/>
          </a:xfrm>
          <a:ln>
            <a:solidFill>
              <a:schemeClr val="bg1">
                <a:lumMod val="50000"/>
              </a:schemeClr>
            </a:solidFill>
          </a:ln>
        </p:spPr>
      </p:pic>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23</a:t>
            </a:fld>
            <a:endParaRPr kumimoji="1" lang="ja-JP" altLang="en-US" dirty="0"/>
          </a:p>
        </p:txBody>
      </p:sp>
      <p:sp>
        <p:nvSpPr>
          <p:cNvPr id="6" name="正方形/長方形 5"/>
          <p:cNvSpPr/>
          <p:nvPr/>
        </p:nvSpPr>
        <p:spPr>
          <a:xfrm>
            <a:off x="5148064" y="4653136"/>
            <a:ext cx="3538736" cy="1938992"/>
          </a:xfrm>
          <a:prstGeom prst="rect">
            <a:avLst/>
          </a:prstGeom>
        </p:spPr>
        <p:style>
          <a:lnRef idx="2">
            <a:schemeClr val="accent1"/>
          </a:lnRef>
          <a:fillRef idx="1">
            <a:schemeClr val="lt1"/>
          </a:fillRef>
          <a:effectRef idx="0">
            <a:schemeClr val="accent1"/>
          </a:effectRef>
          <a:fontRef idx="minor">
            <a:schemeClr val="dk1"/>
          </a:fontRef>
        </p:style>
        <p:txBody>
          <a:bodyPr wrap="square">
            <a:spAutoFit/>
          </a:bodyPr>
          <a:lstStyle/>
          <a:p>
            <a:r>
              <a:rPr lang="ja-JP" altLang="en-US" sz="2400" dirty="0" smtClean="0"/>
              <a:t>（講談社電子書籍サイトにおける電子書店サイトへのリンク例）</a:t>
            </a:r>
            <a:endParaRPr lang="en-US" altLang="ja-JP" sz="2400" dirty="0" smtClean="0">
              <a:hlinkClick r:id="rId3"/>
            </a:endParaRPr>
          </a:p>
          <a:p>
            <a:r>
              <a:rPr lang="en-US" altLang="ja-JP" sz="2400" dirty="0" smtClean="0">
                <a:hlinkClick r:id="rId3"/>
              </a:rPr>
              <a:t>http</a:t>
            </a:r>
            <a:r>
              <a:rPr lang="en-US" altLang="ja-JP" sz="2400" dirty="0">
                <a:hlinkClick r:id="rId3"/>
              </a:rPr>
              <a:t>://dbs.kodansha.co.jp/top.html</a:t>
            </a:r>
            <a:endParaRPr lang="ja-JP" altLang="en-US" sz="2400" dirty="0"/>
          </a:p>
        </p:txBody>
      </p:sp>
    </p:spTree>
    <p:extLst>
      <p:ext uri="{BB962C8B-B14F-4D97-AF65-F5344CB8AC3E}">
        <p14:creationId xmlns:p14="http://schemas.microsoft.com/office/powerpoint/2010/main" val="40541220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457200" y="-99392"/>
            <a:ext cx="8229600" cy="1143000"/>
          </a:xfrm>
        </p:spPr>
        <p:txBody>
          <a:bodyPr/>
          <a:lstStyle/>
          <a:p>
            <a:r>
              <a:rPr kumimoji="1" lang="ja-JP" altLang="en-US" dirty="0" smtClean="0"/>
              <a:t>電子書籍と紙の書籍の違い</a:t>
            </a:r>
            <a:endParaRPr kumimoji="1" lang="ja-JP" altLang="en-US" dirty="0"/>
          </a:p>
        </p:txBody>
      </p:sp>
      <p:sp>
        <p:nvSpPr>
          <p:cNvPr id="13" name="テキスト プレースホルダー 12"/>
          <p:cNvSpPr>
            <a:spLocks noGrp="1"/>
          </p:cNvSpPr>
          <p:nvPr>
            <p:ph type="body" idx="1"/>
          </p:nvPr>
        </p:nvSpPr>
        <p:spPr>
          <a:xfrm>
            <a:off x="457200" y="692696"/>
            <a:ext cx="4040188" cy="639762"/>
          </a:xfrm>
        </p:spPr>
        <p:txBody>
          <a:bodyPr/>
          <a:lstStyle/>
          <a:p>
            <a:r>
              <a:rPr kumimoji="1" lang="ja-JP" altLang="en-US" dirty="0" smtClean="0"/>
              <a:t>紙の本</a:t>
            </a:r>
            <a:endParaRPr kumimoji="1" lang="ja-JP" altLang="en-US" dirty="0"/>
          </a:p>
        </p:txBody>
      </p:sp>
      <p:sp>
        <p:nvSpPr>
          <p:cNvPr id="14" name="コンテンツ プレースホルダー 13"/>
          <p:cNvSpPr>
            <a:spLocks noGrp="1"/>
          </p:cNvSpPr>
          <p:nvPr>
            <p:ph sz="half" idx="2"/>
          </p:nvPr>
        </p:nvSpPr>
        <p:spPr>
          <a:xfrm>
            <a:off x="107504" y="1332458"/>
            <a:ext cx="4389884" cy="5525541"/>
          </a:xfrm>
        </p:spPr>
        <p:txBody>
          <a:bodyPr>
            <a:normAutofit fontScale="92500" lnSpcReduction="10000"/>
          </a:bodyPr>
          <a:lstStyle/>
          <a:p>
            <a:r>
              <a:rPr kumimoji="1" lang="ja-JP" altLang="en-US" dirty="0" smtClean="0"/>
              <a:t>機器を用いずに読める</a:t>
            </a:r>
            <a:endParaRPr kumimoji="1" lang="en-US" altLang="ja-JP" dirty="0" smtClean="0"/>
          </a:p>
          <a:p>
            <a:r>
              <a:rPr lang="ja-JP" altLang="en-US" dirty="0"/>
              <a:t>目</a:t>
            </a:r>
            <a:r>
              <a:rPr lang="ja-JP" altLang="en-US" dirty="0" smtClean="0"/>
              <a:t>が疲れにくい</a:t>
            </a:r>
            <a:endParaRPr lang="en-US" altLang="ja-JP" dirty="0" smtClean="0"/>
          </a:p>
          <a:p>
            <a:r>
              <a:rPr kumimoji="1" lang="ja-JP" altLang="en-US" dirty="0"/>
              <a:t>持ち運</a:t>
            </a:r>
            <a:r>
              <a:rPr kumimoji="1" lang="ja-JP" altLang="en-US" dirty="0" smtClean="0"/>
              <a:t>びが簡単で、読むための時間や場所が限定されない</a:t>
            </a:r>
            <a:endParaRPr kumimoji="1" lang="en-US" altLang="ja-JP" dirty="0" smtClean="0"/>
          </a:p>
          <a:p>
            <a:r>
              <a:rPr kumimoji="1" lang="ja-JP" altLang="en-US" dirty="0" smtClean="0"/>
              <a:t>ページ概念がある</a:t>
            </a:r>
            <a:endParaRPr kumimoji="1" lang="en-US" altLang="ja-JP" dirty="0" smtClean="0"/>
          </a:p>
          <a:p>
            <a:r>
              <a:rPr lang="ja-JP" altLang="en-US" dirty="0"/>
              <a:t>文書</a:t>
            </a:r>
            <a:r>
              <a:rPr lang="ja-JP" altLang="en-US" dirty="0" smtClean="0"/>
              <a:t>の</a:t>
            </a:r>
            <a:r>
              <a:rPr lang="ja-JP" altLang="en-US" dirty="0"/>
              <a:t>量</a:t>
            </a:r>
            <a:r>
              <a:rPr lang="ja-JP" altLang="en-US" dirty="0" smtClean="0"/>
              <a:t>が簡単に把握でき、好きなページを瞬時に開くことができる</a:t>
            </a:r>
            <a:endParaRPr lang="en-US" altLang="ja-JP" dirty="0" smtClean="0"/>
          </a:p>
          <a:p>
            <a:r>
              <a:rPr kumimoji="1" lang="ja-JP" altLang="en-US" dirty="0"/>
              <a:t>書き込</a:t>
            </a:r>
            <a:r>
              <a:rPr kumimoji="1" lang="ja-JP" altLang="en-US" dirty="0" smtClean="0"/>
              <a:t>みや</a:t>
            </a:r>
            <a:r>
              <a:rPr kumimoji="1" lang="ja-JP" altLang="en-US" dirty="0"/>
              <a:t>アンダーライン</a:t>
            </a:r>
            <a:r>
              <a:rPr kumimoji="1" lang="ja-JP" altLang="en-US" dirty="0" smtClean="0"/>
              <a:t>を引くことができる</a:t>
            </a:r>
            <a:endParaRPr kumimoji="1" lang="en-US" altLang="ja-JP" dirty="0" smtClean="0"/>
          </a:p>
          <a:p>
            <a:r>
              <a:rPr lang="ja-JP" altLang="en-US" dirty="0" smtClean="0"/>
              <a:t>書架に</a:t>
            </a:r>
            <a:r>
              <a:rPr lang="ja-JP" altLang="en-US" dirty="0"/>
              <a:t>置</a:t>
            </a:r>
            <a:r>
              <a:rPr lang="ja-JP" altLang="en-US" dirty="0" smtClean="0"/>
              <a:t>いても背表紙で確認でき、読んだ本を空間配置できる</a:t>
            </a:r>
            <a:endParaRPr lang="en-US" altLang="ja-JP" dirty="0" smtClean="0"/>
          </a:p>
          <a:p>
            <a:r>
              <a:rPr kumimoji="1" lang="ja-JP" altLang="en-US" dirty="0" smtClean="0"/>
              <a:t>装丁や紙の手</a:t>
            </a:r>
            <a:r>
              <a:rPr kumimoji="1" lang="ja-JP" altLang="en-US" dirty="0" err="1" smtClean="0"/>
              <a:t>ざ</a:t>
            </a:r>
            <a:r>
              <a:rPr kumimoji="1" lang="ja-JP" altLang="en-US" dirty="0" smtClean="0"/>
              <a:t>わりなど質感によって記憶に残る</a:t>
            </a:r>
            <a:endParaRPr kumimoji="1" lang="en-US" altLang="ja-JP" dirty="0" smtClean="0"/>
          </a:p>
          <a:p>
            <a:r>
              <a:rPr lang="ja-JP" altLang="en-US" dirty="0" smtClean="0"/>
              <a:t>著作権</a:t>
            </a:r>
            <a:r>
              <a:rPr lang="ja-JP" altLang="en-US" dirty="0"/>
              <a:t>関係</a:t>
            </a:r>
            <a:r>
              <a:rPr lang="ja-JP" altLang="en-US" dirty="0" smtClean="0"/>
              <a:t>が</a:t>
            </a:r>
            <a:r>
              <a:rPr lang="ja-JP" altLang="en-US" dirty="0"/>
              <a:t>簡明</a:t>
            </a:r>
            <a:r>
              <a:rPr lang="ja-JP" altLang="en-US" dirty="0" smtClean="0"/>
              <a:t>で、古本として転売しやすい</a:t>
            </a:r>
            <a:endParaRPr kumimoji="1" lang="ja-JP" altLang="en-US" dirty="0"/>
          </a:p>
        </p:txBody>
      </p:sp>
      <p:sp>
        <p:nvSpPr>
          <p:cNvPr id="15" name="テキスト プレースホルダー 14"/>
          <p:cNvSpPr>
            <a:spLocks noGrp="1"/>
          </p:cNvSpPr>
          <p:nvPr>
            <p:ph type="body" sz="quarter" idx="3"/>
          </p:nvPr>
        </p:nvSpPr>
        <p:spPr>
          <a:xfrm>
            <a:off x="4645025" y="692696"/>
            <a:ext cx="4041775" cy="639762"/>
          </a:xfrm>
        </p:spPr>
        <p:txBody>
          <a:bodyPr/>
          <a:lstStyle/>
          <a:p>
            <a:r>
              <a:rPr kumimoji="1" lang="ja-JP" altLang="en-US" dirty="0" smtClean="0"/>
              <a:t>電子書籍</a:t>
            </a:r>
            <a:endParaRPr kumimoji="1" lang="ja-JP" altLang="en-US" dirty="0"/>
          </a:p>
        </p:txBody>
      </p:sp>
      <p:sp>
        <p:nvSpPr>
          <p:cNvPr id="16" name="コンテンツ プレースホルダー 15"/>
          <p:cNvSpPr>
            <a:spLocks noGrp="1"/>
          </p:cNvSpPr>
          <p:nvPr>
            <p:ph sz="quarter" idx="4"/>
          </p:nvPr>
        </p:nvSpPr>
        <p:spPr>
          <a:xfrm>
            <a:off x="4645025" y="1332458"/>
            <a:ext cx="4391471" cy="5525541"/>
          </a:xfrm>
        </p:spPr>
        <p:txBody>
          <a:bodyPr>
            <a:normAutofit fontScale="92500"/>
          </a:bodyPr>
          <a:lstStyle/>
          <a:p>
            <a:r>
              <a:rPr kumimoji="1" lang="ja-JP" altLang="en-US" dirty="0" smtClean="0"/>
              <a:t>本文の検索ができる</a:t>
            </a:r>
            <a:endParaRPr kumimoji="1" lang="en-US" altLang="ja-JP" dirty="0" smtClean="0"/>
          </a:p>
          <a:p>
            <a:r>
              <a:rPr lang="ja-JP" altLang="en-US" dirty="0" smtClean="0"/>
              <a:t>最新の情報が入手できる</a:t>
            </a:r>
            <a:endParaRPr lang="en-US" altLang="ja-JP" dirty="0" smtClean="0"/>
          </a:p>
          <a:p>
            <a:r>
              <a:rPr kumimoji="1" lang="ja-JP" altLang="en-US" dirty="0"/>
              <a:t>必要</a:t>
            </a:r>
            <a:r>
              <a:rPr kumimoji="1" lang="ja-JP" altLang="en-US" dirty="0" smtClean="0"/>
              <a:t>な</a:t>
            </a:r>
            <a:r>
              <a:rPr kumimoji="1" lang="ja-JP" altLang="en-US" dirty="0"/>
              <a:t>情報</a:t>
            </a:r>
            <a:r>
              <a:rPr kumimoji="1" lang="ja-JP" altLang="en-US" dirty="0" smtClean="0"/>
              <a:t>だけを入手できる</a:t>
            </a:r>
            <a:endParaRPr kumimoji="1" lang="en-US" altLang="ja-JP" dirty="0" smtClean="0"/>
          </a:p>
          <a:p>
            <a:r>
              <a:rPr kumimoji="1" lang="ja-JP" altLang="en-US" dirty="0" smtClean="0"/>
              <a:t>文字情報だけでなく、音声、静止画、動画を収録することができる</a:t>
            </a:r>
            <a:endParaRPr kumimoji="1" lang="en-US" altLang="ja-JP" dirty="0" smtClean="0"/>
          </a:p>
          <a:p>
            <a:r>
              <a:rPr kumimoji="1" lang="ja-JP" altLang="en-US" dirty="0" smtClean="0"/>
              <a:t>引用や参考文献などにリンクすることができる</a:t>
            </a:r>
            <a:endParaRPr kumimoji="1" lang="en-US" altLang="ja-JP" dirty="0" smtClean="0"/>
          </a:p>
          <a:p>
            <a:r>
              <a:rPr lang="ja-JP" altLang="en-US" dirty="0" smtClean="0"/>
              <a:t>流通</a:t>
            </a:r>
            <a:r>
              <a:rPr lang="ja-JP" altLang="en-US" dirty="0"/>
              <a:t>コスト</a:t>
            </a:r>
            <a:r>
              <a:rPr lang="ja-JP" altLang="en-US" dirty="0" smtClean="0"/>
              <a:t>を低減し、価格を安くすることができる</a:t>
            </a:r>
            <a:endParaRPr lang="en-US" altLang="ja-JP" dirty="0" smtClean="0"/>
          </a:p>
          <a:p>
            <a:r>
              <a:rPr kumimoji="1" lang="ja-JP" altLang="en-US" dirty="0" smtClean="0"/>
              <a:t>大きなデータを搭載することができる</a:t>
            </a:r>
            <a:endParaRPr kumimoji="1" lang="en-US" altLang="ja-JP" dirty="0" smtClean="0"/>
          </a:p>
          <a:p>
            <a:r>
              <a:rPr lang="ja-JP" altLang="en-US" dirty="0"/>
              <a:t>文字</a:t>
            </a:r>
            <a:r>
              <a:rPr lang="ja-JP" altLang="en-US" dirty="0" smtClean="0"/>
              <a:t>を拡大したり、音声読み上げソフトを利用することができる</a:t>
            </a:r>
            <a:endParaRPr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24</a:t>
            </a:fld>
            <a:endParaRPr kumimoji="1" lang="ja-JP" altLang="en-US" dirty="0"/>
          </a:p>
        </p:txBody>
      </p:sp>
      <p:sp>
        <p:nvSpPr>
          <p:cNvPr id="3" name="テキスト ボックス 2"/>
          <p:cNvSpPr txBox="1"/>
          <p:nvPr/>
        </p:nvSpPr>
        <p:spPr>
          <a:xfrm>
            <a:off x="4911775" y="6381328"/>
            <a:ext cx="4052713"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ja-JP" altLang="en-US" dirty="0" smtClean="0"/>
              <a:t>出典：湯浅</a:t>
            </a:r>
            <a:r>
              <a:rPr lang="en-US" altLang="ja-JP" dirty="0" smtClean="0"/>
              <a:t>. </a:t>
            </a:r>
            <a:r>
              <a:rPr lang="ja-JP" altLang="en-US" dirty="0" smtClean="0"/>
              <a:t>電子出版学入門</a:t>
            </a:r>
            <a:r>
              <a:rPr lang="en-US" altLang="ja-JP" dirty="0" smtClean="0"/>
              <a:t>. 2013, p.94</a:t>
            </a:r>
            <a:endParaRPr kumimoji="1" lang="ja-JP" altLang="en-US" dirty="0"/>
          </a:p>
        </p:txBody>
      </p:sp>
    </p:spTree>
    <p:extLst>
      <p:ext uri="{BB962C8B-B14F-4D97-AF65-F5344CB8AC3E}">
        <p14:creationId xmlns:p14="http://schemas.microsoft.com/office/powerpoint/2010/main" val="300332071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電子書籍と紙の書籍の違い </a:t>
            </a:r>
            <a:r>
              <a:rPr kumimoji="1" lang="en-US" altLang="ja-JP" dirty="0" smtClean="0"/>
              <a:t>(2)</a:t>
            </a:r>
            <a:endParaRPr kumimoji="1" lang="ja-JP" altLang="en-US" dirty="0"/>
          </a:p>
        </p:txBody>
      </p:sp>
      <p:sp>
        <p:nvSpPr>
          <p:cNvPr id="14" name="コンテンツ プレースホルダー 13"/>
          <p:cNvSpPr>
            <a:spLocks noGrp="1"/>
          </p:cNvSpPr>
          <p:nvPr>
            <p:ph idx="1"/>
          </p:nvPr>
        </p:nvSpPr>
        <p:spPr/>
        <p:txBody>
          <a:bodyPr>
            <a:normAutofit/>
          </a:bodyPr>
          <a:lstStyle/>
          <a:p>
            <a:r>
              <a:rPr kumimoji="1" lang="ja-JP" altLang="en-US" dirty="0" smtClean="0"/>
              <a:t>電子出版物の特徴</a:t>
            </a:r>
            <a:endParaRPr kumimoji="1" lang="en-US" altLang="ja-JP" dirty="0" smtClean="0"/>
          </a:p>
          <a:p>
            <a:pPr lvl="1"/>
            <a:r>
              <a:rPr lang="ja-JP" altLang="en-US" dirty="0" smtClean="0"/>
              <a:t>デジタル</a:t>
            </a:r>
            <a:r>
              <a:rPr lang="ja-JP" altLang="en-US" dirty="0"/>
              <a:t>コンテンツ</a:t>
            </a:r>
            <a:r>
              <a:rPr lang="ja-JP" altLang="en-US" dirty="0" smtClean="0"/>
              <a:t>の</a:t>
            </a:r>
            <a:r>
              <a:rPr lang="ja-JP" altLang="en-US" dirty="0"/>
              <a:t>複製</a:t>
            </a:r>
            <a:r>
              <a:rPr lang="ja-JP" altLang="en-US" dirty="0" smtClean="0"/>
              <a:t>物</a:t>
            </a:r>
            <a:r>
              <a:rPr lang="ja-JP" altLang="en-US" dirty="0" smtClean="0"/>
              <a:t>は複製元と同等で劣化しない</a:t>
            </a:r>
            <a:endParaRPr lang="en-US" altLang="ja-JP" dirty="0" smtClean="0"/>
          </a:p>
          <a:p>
            <a:pPr lvl="1"/>
            <a:r>
              <a:rPr kumimoji="1" lang="ja-JP" altLang="en-US" dirty="0"/>
              <a:t>誰</a:t>
            </a:r>
            <a:r>
              <a:rPr kumimoji="1" lang="ja-JP" altLang="en-US" dirty="0" smtClean="0"/>
              <a:t>でも</a:t>
            </a:r>
            <a:r>
              <a:rPr kumimoji="1" lang="ja-JP" altLang="en-US" dirty="0"/>
              <a:t>簡単</a:t>
            </a:r>
            <a:r>
              <a:rPr kumimoji="1" lang="ja-JP" altLang="en-US" dirty="0" smtClean="0"/>
              <a:t>にすばやく複製・加工が行える</a:t>
            </a:r>
            <a:endParaRPr kumimoji="1" lang="en-US" altLang="ja-JP" dirty="0" smtClean="0"/>
          </a:p>
          <a:p>
            <a:pPr lvl="1"/>
            <a:r>
              <a:rPr lang="ja-JP" altLang="en-US" dirty="0"/>
              <a:t>誰</a:t>
            </a:r>
            <a:r>
              <a:rPr lang="ja-JP" altLang="en-US" dirty="0" smtClean="0"/>
              <a:t>でも</a:t>
            </a:r>
            <a:r>
              <a:rPr lang="ja-JP" altLang="en-US" dirty="0"/>
              <a:t>簡単</a:t>
            </a:r>
            <a:r>
              <a:rPr lang="ja-JP" altLang="en-US" dirty="0" smtClean="0"/>
              <a:t>に著作物を創作し発信できる</a:t>
            </a:r>
            <a:endParaRPr lang="en-US" altLang="ja-JP" dirty="0" smtClean="0"/>
          </a:p>
          <a:p>
            <a:pPr lvl="1"/>
            <a:r>
              <a:rPr kumimoji="1" lang="ja-JP" altLang="en-US" dirty="0"/>
              <a:t>流通</a:t>
            </a:r>
            <a:r>
              <a:rPr kumimoji="1" lang="ja-JP" altLang="en-US" dirty="0" smtClean="0"/>
              <a:t>が</a:t>
            </a:r>
            <a:r>
              <a:rPr kumimoji="1" lang="ja-JP" altLang="en-US" dirty="0"/>
              <a:t>簡単</a:t>
            </a:r>
            <a:r>
              <a:rPr kumimoji="1" lang="ja-JP" altLang="en-US" dirty="0" smtClean="0"/>
              <a:t>になりコスト</a:t>
            </a:r>
            <a:r>
              <a:rPr lang="ja-JP" altLang="en-US" dirty="0"/>
              <a:t>が</a:t>
            </a:r>
            <a:r>
              <a:rPr kumimoji="1" lang="ja-JP" altLang="en-US" dirty="0" smtClean="0"/>
              <a:t>大幅に低減する</a:t>
            </a:r>
            <a:endParaRPr kumimoji="1" lang="en-US" altLang="ja-JP" dirty="0" smtClean="0"/>
          </a:p>
          <a:p>
            <a:pPr lvl="1"/>
            <a:r>
              <a:rPr lang="ja-JP" altLang="en-US" dirty="0"/>
              <a:t>蓄積</a:t>
            </a:r>
            <a:r>
              <a:rPr lang="ja-JP" altLang="en-US" dirty="0" smtClean="0"/>
              <a:t>や</a:t>
            </a:r>
            <a:r>
              <a:rPr lang="ja-JP" altLang="en-US" dirty="0"/>
              <a:t>保存</a:t>
            </a:r>
            <a:r>
              <a:rPr lang="ja-JP" altLang="en-US" dirty="0" smtClean="0"/>
              <a:t>が簡単でランニングコストが安い</a:t>
            </a:r>
            <a:endParaRPr lang="en-US" altLang="ja-JP" dirty="0" smtClean="0"/>
          </a:p>
          <a:p>
            <a:pPr lvl="1"/>
            <a:r>
              <a:rPr kumimoji="1" lang="ja-JP" altLang="en-US" dirty="0"/>
              <a:t>著作物</a:t>
            </a:r>
            <a:r>
              <a:rPr kumimoji="1" lang="ja-JP" altLang="en-US" dirty="0" smtClean="0"/>
              <a:t>が</a:t>
            </a:r>
            <a:r>
              <a:rPr kumimoji="1" lang="ja-JP" altLang="en-US" dirty="0"/>
              <a:t>有体</a:t>
            </a:r>
            <a:r>
              <a:rPr kumimoji="1" lang="ja-JP" altLang="en-US" dirty="0" smtClean="0"/>
              <a:t>物から離れ</a:t>
            </a:r>
            <a:r>
              <a:rPr lang="ja-JP" altLang="en-US" dirty="0" smtClean="0"/>
              <a:t>無体物として偏在する</a:t>
            </a:r>
            <a:endParaRPr lang="en-US" altLang="ja-JP" dirty="0" smtClean="0"/>
          </a:p>
          <a:p>
            <a:pPr lvl="1"/>
            <a:r>
              <a:rPr kumimoji="1" lang="ja-JP" altLang="en-US" dirty="0" smtClean="0"/>
              <a:t>デジタル著作権管理技術の導入</a:t>
            </a:r>
            <a:endParaRPr kumimoji="1" lang="en-US" altLang="ja-JP" dirty="0" smtClean="0"/>
          </a:p>
          <a:p>
            <a:pPr lvl="1"/>
            <a:r>
              <a:rPr lang="ja-JP" altLang="en-US" dirty="0" smtClean="0"/>
              <a:t>再生</a:t>
            </a:r>
            <a:r>
              <a:rPr lang="ja-JP" altLang="en-US" dirty="0"/>
              <a:t>装置</a:t>
            </a:r>
            <a:r>
              <a:rPr lang="ja-JP" altLang="en-US" dirty="0" smtClean="0"/>
              <a:t>が</a:t>
            </a:r>
            <a:r>
              <a:rPr lang="ja-JP" altLang="en-US" dirty="0"/>
              <a:t>不可欠</a:t>
            </a:r>
            <a:r>
              <a:rPr lang="ja-JP" altLang="en-US" dirty="0" smtClean="0"/>
              <a:t>であ</a:t>
            </a:r>
            <a:r>
              <a:rPr lang="ja-JP" altLang="en-US" dirty="0"/>
              <a:t>る</a:t>
            </a:r>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25</a:t>
            </a:fld>
            <a:endParaRPr kumimoji="1" lang="ja-JP" altLang="en-US" dirty="0"/>
          </a:p>
        </p:txBody>
      </p:sp>
      <p:sp>
        <p:nvSpPr>
          <p:cNvPr id="3" name="テキスト ボックス 2"/>
          <p:cNvSpPr txBox="1"/>
          <p:nvPr/>
        </p:nvSpPr>
        <p:spPr>
          <a:xfrm>
            <a:off x="4911775" y="6381328"/>
            <a:ext cx="4070345"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ja-JP" altLang="en-US" dirty="0" smtClean="0"/>
              <a:t>出典：湯浅</a:t>
            </a:r>
            <a:r>
              <a:rPr lang="en-US" altLang="ja-JP" dirty="0" smtClean="0"/>
              <a:t>. </a:t>
            </a:r>
            <a:r>
              <a:rPr lang="ja-JP" altLang="en-US" dirty="0" smtClean="0"/>
              <a:t>電子出版学入門</a:t>
            </a:r>
            <a:r>
              <a:rPr lang="en-US" altLang="ja-JP" dirty="0" smtClean="0"/>
              <a:t>. 2013, </a:t>
            </a:r>
            <a:r>
              <a:rPr lang="en-US" altLang="ja-JP" dirty="0"/>
              <a:t>p</a:t>
            </a:r>
            <a:r>
              <a:rPr lang="en-US" altLang="ja-JP" dirty="0" smtClean="0"/>
              <a:t>.84</a:t>
            </a:r>
            <a:endParaRPr kumimoji="1" lang="ja-JP" altLang="en-US" dirty="0"/>
          </a:p>
        </p:txBody>
      </p:sp>
    </p:spTree>
    <p:extLst>
      <p:ext uri="{BB962C8B-B14F-4D97-AF65-F5344CB8AC3E}">
        <p14:creationId xmlns:p14="http://schemas.microsoft.com/office/powerpoint/2010/main" val="181460160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lang="ja-JP" altLang="en-US" dirty="0" smtClean="0"/>
              <a:t>電子書籍、今後の課題</a:t>
            </a:r>
            <a:endParaRPr kumimoji="1" lang="ja-JP" altLang="en-US" dirty="0"/>
          </a:p>
        </p:txBody>
      </p:sp>
      <p:sp>
        <p:nvSpPr>
          <p:cNvPr id="3" name="コンテンツ プレースホルダー 2"/>
          <p:cNvSpPr>
            <a:spLocks noGrp="1"/>
          </p:cNvSpPr>
          <p:nvPr>
            <p:ph idx="1"/>
          </p:nvPr>
        </p:nvSpPr>
        <p:spPr>
          <a:xfrm>
            <a:off x="179512" y="1153544"/>
            <a:ext cx="8964488" cy="5299792"/>
          </a:xfrm>
        </p:spPr>
        <p:txBody>
          <a:bodyPr>
            <a:normAutofit/>
          </a:bodyPr>
          <a:lstStyle/>
          <a:p>
            <a:r>
              <a:rPr lang="ja-JP" altLang="en-US" dirty="0"/>
              <a:t>全文</a:t>
            </a:r>
            <a:r>
              <a:rPr lang="ja-JP" altLang="en-US" dirty="0" smtClean="0"/>
              <a:t>検索</a:t>
            </a:r>
            <a:endParaRPr lang="en-US" altLang="ja-JP" dirty="0" smtClean="0"/>
          </a:p>
          <a:p>
            <a:pPr lvl="1"/>
            <a:r>
              <a:rPr lang="en-US" altLang="ja-JP" dirty="0" smtClean="0"/>
              <a:t>Amazon</a:t>
            </a:r>
            <a:r>
              <a:rPr lang="ja-JP" altLang="en-US" dirty="0"/>
              <a:t>なか</a:t>
            </a:r>
            <a:r>
              <a:rPr lang="ja-JP" altLang="en-US" dirty="0" smtClean="0"/>
              <a:t>見</a:t>
            </a:r>
            <a:r>
              <a:rPr lang="ja-JP" altLang="en-US" dirty="0"/>
              <a:t>！</a:t>
            </a:r>
            <a:r>
              <a:rPr lang="ja-JP" altLang="en-US" dirty="0" smtClean="0"/>
              <a:t>検索 </a:t>
            </a:r>
            <a:r>
              <a:rPr lang="en-US" altLang="ja-JP" dirty="0" smtClean="0"/>
              <a:t>: </a:t>
            </a:r>
            <a:r>
              <a:rPr lang="en-US" altLang="ja-JP" sz="2000" dirty="0">
                <a:hlinkClick r:id="rId2"/>
              </a:rPr>
              <a:t>http://www.amazon.co.jp/b?ie=UTF8&amp;node=15749671</a:t>
            </a:r>
            <a:endParaRPr lang="en-US" altLang="ja-JP" sz="2000" dirty="0" smtClean="0"/>
          </a:p>
          <a:p>
            <a:pPr lvl="1"/>
            <a:r>
              <a:rPr kumimoji="1" lang="en-US" altLang="ja-JP" dirty="0" smtClean="0"/>
              <a:t>Google</a:t>
            </a:r>
            <a:r>
              <a:rPr kumimoji="1" lang="ja-JP" altLang="en-US" dirty="0" smtClean="0"/>
              <a:t>ブックス</a:t>
            </a:r>
            <a:r>
              <a:rPr lang="ja-JP" altLang="en-US" dirty="0" smtClean="0"/>
              <a:t>： </a:t>
            </a:r>
            <a:r>
              <a:rPr lang="en-US" altLang="ja-JP" sz="2000" dirty="0">
                <a:hlinkClick r:id="rId3"/>
              </a:rPr>
              <a:t>http://books.google.co.jp/</a:t>
            </a:r>
            <a:endParaRPr kumimoji="1" lang="en-US" altLang="ja-JP" dirty="0" smtClean="0"/>
          </a:p>
          <a:p>
            <a:pPr lvl="1"/>
            <a:r>
              <a:rPr kumimoji="1" lang="en-US" altLang="ja-JP" dirty="0" err="1" smtClean="0"/>
              <a:t>Hathi</a:t>
            </a:r>
            <a:r>
              <a:rPr kumimoji="1" lang="en-US" altLang="ja-JP" dirty="0" smtClean="0"/>
              <a:t> </a:t>
            </a:r>
            <a:r>
              <a:rPr kumimoji="1" lang="en-US" altLang="ja-JP" dirty="0" smtClean="0"/>
              <a:t>Trust: </a:t>
            </a:r>
            <a:r>
              <a:rPr lang="en-US" altLang="ja-JP" sz="2000" dirty="0">
                <a:hlinkClick r:id="rId4"/>
              </a:rPr>
              <a:t>http://www.hathitrust.org/</a:t>
            </a:r>
            <a:endParaRPr kumimoji="1" lang="en-US" altLang="ja-JP" dirty="0" smtClean="0"/>
          </a:p>
          <a:p>
            <a:r>
              <a:rPr kumimoji="1" lang="ja-JP" altLang="en-US" dirty="0" smtClean="0"/>
              <a:t>利用の広がりと著作権</a:t>
            </a:r>
            <a:endParaRPr kumimoji="1" lang="en-US" altLang="ja-JP" dirty="0" smtClean="0"/>
          </a:p>
          <a:p>
            <a:pPr lvl="1"/>
            <a:r>
              <a:rPr lang="en-US" altLang="ja-JP" dirty="0" smtClean="0"/>
              <a:t>Google</a:t>
            </a:r>
            <a:r>
              <a:rPr lang="ja-JP" altLang="en-US" dirty="0" smtClean="0"/>
              <a:t>ブックス和解</a:t>
            </a:r>
            <a:r>
              <a:rPr lang="ja-JP" altLang="en-US" dirty="0" smtClean="0"/>
              <a:t>訴訟</a:t>
            </a:r>
            <a:endParaRPr lang="en-US" altLang="ja-JP" dirty="0" smtClean="0"/>
          </a:p>
          <a:p>
            <a:pPr lvl="1"/>
            <a:r>
              <a:rPr lang="ja-JP" altLang="en-US" dirty="0" smtClean="0"/>
              <a:t>著作権法改正：公共図書館への配信</a:t>
            </a:r>
            <a:endParaRPr lang="en-US" altLang="ja-JP" dirty="0" smtClean="0"/>
          </a:p>
          <a:p>
            <a:pPr lvl="2"/>
            <a:r>
              <a:rPr kumimoji="1" lang="ja-JP" altLang="en-US" dirty="0" smtClean="0"/>
              <a:t>図書館サービスにおける電子書籍貸出サービス</a:t>
            </a:r>
            <a:endParaRPr kumimoji="1" lang="en-US" altLang="ja-JP" dirty="0" smtClean="0"/>
          </a:p>
          <a:p>
            <a:r>
              <a:rPr lang="ja-JP" altLang="en-US" dirty="0" smtClean="0"/>
              <a:t>電子書籍の永続的保存</a:t>
            </a:r>
            <a:endParaRPr lang="en-US" altLang="ja-JP" dirty="0" smtClean="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26</a:t>
            </a:fld>
            <a:endParaRPr kumimoji="1" lang="ja-JP" altLang="en-US" dirty="0"/>
          </a:p>
        </p:txBody>
      </p:sp>
    </p:spTree>
    <p:extLst>
      <p:ext uri="{BB962C8B-B14F-4D97-AF65-F5344CB8AC3E}">
        <p14:creationId xmlns:p14="http://schemas.microsoft.com/office/powerpoint/2010/main" val="20529089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99392"/>
            <a:ext cx="8496944" cy="1143000"/>
          </a:xfrm>
        </p:spPr>
        <p:txBody>
          <a:bodyPr/>
          <a:lstStyle/>
          <a:p>
            <a:r>
              <a:rPr kumimoji="1" lang="ja-JP" altLang="en-US" dirty="0" smtClean="0"/>
              <a:t>まとめ</a:t>
            </a:r>
            <a:endParaRPr kumimoji="1" lang="ja-JP" altLang="en-US" dirty="0"/>
          </a:p>
        </p:txBody>
      </p:sp>
      <p:sp>
        <p:nvSpPr>
          <p:cNvPr id="3" name="コンテンツ プレースホルダ 2"/>
          <p:cNvSpPr>
            <a:spLocks noGrp="1"/>
          </p:cNvSpPr>
          <p:nvPr>
            <p:ph idx="1"/>
          </p:nvPr>
        </p:nvSpPr>
        <p:spPr>
          <a:xfrm>
            <a:off x="251520" y="908720"/>
            <a:ext cx="8640960" cy="5949280"/>
          </a:xfrm>
        </p:spPr>
        <p:txBody>
          <a:bodyPr>
            <a:normAutofit/>
          </a:bodyPr>
          <a:lstStyle/>
          <a:p>
            <a:r>
              <a:rPr lang="ja-JP" altLang="en-US" dirty="0" smtClean="0"/>
              <a:t>電子書籍の事例を確認しながら、それぞれの特徴を考えてみた</a:t>
            </a:r>
            <a:endParaRPr lang="en-US" altLang="ja-JP" dirty="0" smtClean="0"/>
          </a:p>
          <a:p>
            <a:pPr lvl="1"/>
            <a:r>
              <a:rPr lang="ja-JP" altLang="en-US" dirty="0" smtClean="0"/>
              <a:t>電子書籍：端末、書店、コンテンツ、図書館サービス</a:t>
            </a:r>
            <a:endParaRPr lang="en-US" altLang="ja-JP" dirty="0" smtClean="0"/>
          </a:p>
          <a:p>
            <a:r>
              <a:rPr lang="ja-JP" altLang="en-US" dirty="0" smtClean="0"/>
              <a:t>電子書籍の特徴</a:t>
            </a:r>
            <a:endParaRPr lang="en-US" altLang="ja-JP" dirty="0" smtClean="0"/>
          </a:p>
          <a:p>
            <a:r>
              <a:rPr lang="ja-JP" altLang="en-US" smtClean="0"/>
              <a:t>電子書籍の課題</a:t>
            </a:r>
            <a:endParaRPr lang="en-US" altLang="ja-JP" dirty="0" smtClean="0"/>
          </a:p>
          <a:p>
            <a:r>
              <a:rPr lang="ja-JP" altLang="en-US" dirty="0" smtClean="0"/>
              <a:t>次回は、ドキュメントフォーマット及び最近の動向について考えてみたいと思います</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27</a:t>
            </a:fld>
            <a:endParaRPr kumimoji="1" lang="ja-JP" altLang="en-US" dirty="0"/>
          </a:p>
        </p:txBody>
      </p:sp>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53752"/>
            <a:ext cx="8496944" cy="1143000"/>
          </a:xfrm>
        </p:spPr>
        <p:txBody>
          <a:bodyPr>
            <a:normAutofit/>
          </a:bodyPr>
          <a:lstStyle/>
          <a:p>
            <a:r>
              <a:rPr kumimoji="1" lang="ja-JP" altLang="en-US" dirty="0" smtClean="0"/>
              <a:t>第</a:t>
            </a:r>
            <a:r>
              <a:rPr lang="en-US" altLang="ja-JP" dirty="0" smtClean="0"/>
              <a:t>3</a:t>
            </a:r>
            <a:r>
              <a:rPr kumimoji="1" lang="ja-JP" altLang="en-US" dirty="0" smtClean="0"/>
              <a:t>回レポート課題</a:t>
            </a:r>
            <a:endParaRPr kumimoji="1" lang="ja-JP" altLang="en-US" dirty="0"/>
          </a:p>
        </p:txBody>
      </p:sp>
      <p:sp>
        <p:nvSpPr>
          <p:cNvPr id="3" name="コンテンツ プレースホルダ 2"/>
          <p:cNvSpPr>
            <a:spLocks noGrp="1"/>
          </p:cNvSpPr>
          <p:nvPr>
            <p:ph idx="1"/>
          </p:nvPr>
        </p:nvSpPr>
        <p:spPr>
          <a:xfrm>
            <a:off x="251520" y="1052736"/>
            <a:ext cx="8712968" cy="5400600"/>
          </a:xfrm>
        </p:spPr>
        <p:txBody>
          <a:bodyPr>
            <a:normAutofit fontScale="92500" lnSpcReduction="10000"/>
          </a:bodyPr>
          <a:lstStyle/>
          <a:p>
            <a:r>
              <a:rPr kumimoji="1" lang="ja-JP" altLang="en-US" dirty="0" smtClean="0"/>
              <a:t>電子書籍</a:t>
            </a:r>
            <a:r>
              <a:rPr lang="ja-JP" altLang="en-US" dirty="0" smtClean="0"/>
              <a:t>を一点選び、読んでみること。</a:t>
            </a:r>
            <a:endParaRPr lang="en-US" altLang="ja-JP" dirty="0" smtClean="0"/>
          </a:p>
          <a:p>
            <a:r>
              <a:rPr lang="ja-JP" altLang="en-US" dirty="0" smtClean="0"/>
              <a:t>読んだ電子書籍を具体例</a:t>
            </a:r>
            <a:r>
              <a:rPr lang="ja-JP" altLang="en-US" dirty="0"/>
              <a:t>に</a:t>
            </a:r>
            <a:r>
              <a:rPr lang="ja-JP" altLang="en-US" dirty="0" smtClean="0"/>
              <a:t>即して文章で説明すること。その際、以下の各項目に関する説明を加えること。</a:t>
            </a:r>
            <a:endParaRPr lang="en-US" altLang="ja-JP" dirty="0" smtClean="0"/>
          </a:p>
          <a:p>
            <a:pPr lvl="1"/>
            <a:r>
              <a:rPr lang="ja-JP" altLang="en-US" dirty="0" smtClean="0"/>
              <a:t>閲覧のための前提条件およ</a:t>
            </a:r>
            <a:r>
              <a:rPr lang="ja-JP" altLang="en-US" dirty="0"/>
              <a:t>び</a:t>
            </a:r>
            <a:r>
              <a:rPr lang="ja-JP" altLang="en-US" dirty="0" smtClean="0"/>
              <a:t>閲覧環境</a:t>
            </a:r>
            <a:endParaRPr lang="en-US" altLang="ja-JP" dirty="0" smtClean="0"/>
          </a:p>
          <a:p>
            <a:pPr lvl="1"/>
            <a:r>
              <a:rPr lang="ja-JP" altLang="en-US" dirty="0" smtClean="0"/>
              <a:t>読んでみて気づいた点</a:t>
            </a:r>
            <a:endParaRPr lang="en-US" altLang="ja-JP" dirty="0" smtClean="0"/>
          </a:p>
          <a:p>
            <a:pPr lvl="1"/>
            <a:r>
              <a:rPr lang="ja-JP" altLang="en-US" dirty="0" smtClean="0"/>
              <a:t>コンテンツの配信元、配信形態</a:t>
            </a:r>
            <a:endParaRPr lang="en-US" altLang="ja-JP" dirty="0" smtClean="0"/>
          </a:p>
          <a:p>
            <a:pPr lvl="1"/>
            <a:r>
              <a:rPr lang="ja-JP" altLang="en-US" dirty="0" smtClean="0"/>
              <a:t>ドキュメントのフォーマット（ファイル形式）</a:t>
            </a:r>
            <a:endParaRPr lang="en-US" altLang="ja-JP" dirty="0" smtClean="0"/>
          </a:p>
          <a:p>
            <a:pPr lvl="1"/>
            <a:r>
              <a:rPr lang="ja-JP" altLang="en-US" dirty="0" smtClean="0"/>
              <a:t>電子書籍としてのコンテンツの特徴</a:t>
            </a:r>
            <a:endParaRPr lang="en-US" altLang="ja-JP" dirty="0" smtClean="0"/>
          </a:p>
          <a:p>
            <a:r>
              <a:rPr lang="ja-JP" altLang="en-US" dirty="0" smtClean="0"/>
              <a:t>取り上げた電子書籍の書誌事項を必ず記載すること。</a:t>
            </a:r>
            <a:endParaRPr lang="en-US" altLang="ja-JP" dirty="0" smtClean="0"/>
          </a:p>
          <a:p>
            <a:pPr lvl="1"/>
            <a:r>
              <a:rPr lang="en-US" altLang="ja-JP" u="sng" dirty="0" smtClean="0"/>
              <a:t>SIST-02</a:t>
            </a:r>
            <a:r>
              <a:rPr lang="ja-JP" altLang="en-US" u="sng" dirty="0" smtClean="0"/>
              <a:t>準拠の形式</a:t>
            </a:r>
            <a:r>
              <a:rPr lang="ja-JP" altLang="en-US" dirty="0" smtClean="0"/>
              <a:t>を用いる</a:t>
            </a:r>
            <a:r>
              <a:rPr lang="ja-JP" altLang="en-US" dirty="0" smtClean="0"/>
              <a:t>こと</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28</a:t>
            </a:fld>
            <a:endParaRPr kumimoji="1" lang="ja-JP" altLang="en-US" dirty="0"/>
          </a:p>
        </p:txBody>
      </p:sp>
    </p:spTree>
    <p:extLst>
      <p:ext uri="{BB962C8B-B14F-4D97-AF65-F5344CB8AC3E}">
        <p14:creationId xmlns:p14="http://schemas.microsoft.com/office/powerpoint/2010/main" val="3861416134"/>
      </p:ext>
    </p:extLst>
  </p:cSld>
  <p:clrMapOvr>
    <a:masterClrMapping/>
  </p:clrMapOvr>
  <p:transition/>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a:t>
            </a:r>
            <a:r>
              <a:rPr kumimoji="1" lang="en-US" altLang="ja-JP" dirty="0" smtClean="0"/>
              <a:t>3</a:t>
            </a:r>
            <a:r>
              <a:rPr kumimoji="1" lang="ja-JP" altLang="en-US" dirty="0" smtClean="0"/>
              <a:t>回レポート課題 </a:t>
            </a:r>
            <a:r>
              <a:rPr kumimoji="1" lang="en-US" altLang="ja-JP" dirty="0" smtClean="0"/>
              <a:t>(2)</a:t>
            </a:r>
            <a:endParaRPr kumimoji="1" lang="ja-JP" altLang="en-US" dirty="0"/>
          </a:p>
        </p:txBody>
      </p:sp>
      <p:sp>
        <p:nvSpPr>
          <p:cNvPr id="3" name="コンテンツ プレースホルダー 2"/>
          <p:cNvSpPr>
            <a:spLocks noGrp="1"/>
          </p:cNvSpPr>
          <p:nvPr>
            <p:ph idx="1"/>
          </p:nvPr>
        </p:nvSpPr>
        <p:spPr/>
        <p:txBody>
          <a:bodyPr/>
          <a:lstStyle/>
          <a:p>
            <a:r>
              <a:rPr lang="en-US" altLang="ja-JP" dirty="0"/>
              <a:t>A4</a:t>
            </a:r>
            <a:r>
              <a:rPr lang="ja-JP" altLang="en-US" dirty="0"/>
              <a:t>用紙</a:t>
            </a:r>
            <a:r>
              <a:rPr lang="en-US" altLang="ja-JP" dirty="0"/>
              <a:t>1</a:t>
            </a:r>
            <a:r>
              <a:rPr lang="ja-JP" altLang="en-US" dirty="0"/>
              <a:t>枚にまとめること（書式自由）</a:t>
            </a:r>
            <a:endParaRPr lang="en-US" altLang="ja-JP" dirty="0"/>
          </a:p>
          <a:p>
            <a:pPr lvl="1"/>
            <a:r>
              <a:rPr lang="en-US" altLang="ja-JP" dirty="0"/>
              <a:t>2</a:t>
            </a:r>
            <a:r>
              <a:rPr lang="ja-JP" altLang="en-US" dirty="0"/>
              <a:t>ページにわたる場合は裏面に記載のこと。</a:t>
            </a:r>
            <a:endParaRPr lang="en-US" altLang="ja-JP" dirty="0"/>
          </a:p>
          <a:p>
            <a:r>
              <a:rPr lang="ja-JP" altLang="en-US" dirty="0"/>
              <a:t>課題番号（</a:t>
            </a:r>
            <a:r>
              <a:rPr lang="ja-JP" altLang="en-US" b="1" dirty="0"/>
              <a:t>第</a:t>
            </a:r>
            <a:r>
              <a:rPr lang="en-US" altLang="ja-JP" b="1" dirty="0"/>
              <a:t>3</a:t>
            </a:r>
            <a:r>
              <a:rPr lang="ja-JP" altLang="en-US" b="1" dirty="0"/>
              <a:t>回レポート課題</a:t>
            </a:r>
            <a:r>
              <a:rPr lang="ja-JP" altLang="en-US" dirty="0"/>
              <a:t>）、提出年月日、学籍番号、所属、氏名を提出用紙の一番上に必ず記入すること</a:t>
            </a:r>
            <a:endParaRPr lang="en-US" altLang="ja-JP" dirty="0"/>
          </a:p>
          <a:p>
            <a:r>
              <a:rPr lang="ja-JP" altLang="en-US" dirty="0"/>
              <a:t>提出〆切：</a:t>
            </a:r>
            <a:r>
              <a:rPr lang="en-US" altLang="ja-JP" dirty="0"/>
              <a:t>2013</a:t>
            </a:r>
            <a:r>
              <a:rPr lang="ja-JP" altLang="en-US" dirty="0"/>
              <a:t>年</a:t>
            </a:r>
            <a:r>
              <a:rPr lang="en-US" altLang="ja-JP" dirty="0"/>
              <a:t>6</a:t>
            </a:r>
            <a:r>
              <a:rPr lang="ja-JP" altLang="en-US" dirty="0"/>
              <a:t>月</a:t>
            </a:r>
            <a:r>
              <a:rPr lang="en-US" altLang="ja-JP" dirty="0"/>
              <a:t>6</a:t>
            </a:r>
            <a:r>
              <a:rPr lang="ja-JP" altLang="en-US" dirty="0"/>
              <a:t>日（授業時間にて提出を求めます）</a:t>
            </a:r>
            <a:endParaRPr lang="en-US" altLang="ja-JP" dirty="0"/>
          </a:p>
          <a:p>
            <a:pPr lvl="1"/>
            <a:r>
              <a:rPr lang="ja-JP" altLang="en-US" dirty="0"/>
              <a:t>欠席等で当日に提出できない場合は、</a:t>
            </a:r>
            <a:r>
              <a:rPr lang="en-US" altLang="ja-JP" dirty="0"/>
              <a:t>7D 208</a:t>
            </a:r>
            <a:r>
              <a:rPr lang="ja-JP" altLang="en-US" dirty="0"/>
              <a:t>研究室前にレポート提出場所を用意するので、そちらに提出すること</a:t>
            </a:r>
            <a:r>
              <a:rPr lang="ja-JP" altLang="en-US" dirty="0" smtClean="0"/>
              <a:t>。</a:t>
            </a:r>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29</a:t>
            </a:fld>
            <a:endParaRPr kumimoji="1" lang="ja-JP" altLang="en-US" dirty="0"/>
          </a:p>
        </p:txBody>
      </p:sp>
    </p:spTree>
    <p:extLst>
      <p:ext uri="{BB962C8B-B14F-4D97-AF65-F5344CB8AC3E}">
        <p14:creationId xmlns:p14="http://schemas.microsoft.com/office/powerpoint/2010/main" val="322707540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a:t>
            </a:r>
            <a:r>
              <a:rPr kumimoji="1" lang="en-US" altLang="ja-JP" dirty="0" smtClean="0"/>
              <a:t>2</a:t>
            </a:r>
            <a:r>
              <a:rPr kumimoji="1" lang="ja-JP" altLang="en-US" dirty="0" smtClean="0"/>
              <a:t>回レポート課題の講評</a:t>
            </a:r>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a:t>
            </a:fld>
            <a:endParaRPr kumimoji="1" lang="ja-JP" altLang="en-US" dirty="0"/>
          </a:p>
        </p:txBody>
      </p:sp>
      <p:graphicFrame>
        <p:nvGraphicFramePr>
          <p:cNvPr id="6" name="グラフ 5"/>
          <p:cNvGraphicFramePr/>
          <p:nvPr>
            <p:extLst>
              <p:ext uri="{D42A27DB-BD31-4B8C-83A1-F6EECF244321}">
                <p14:modId xmlns:p14="http://schemas.microsoft.com/office/powerpoint/2010/main" val="1687549867"/>
              </p:ext>
            </p:extLst>
          </p:nvPr>
        </p:nvGraphicFramePr>
        <p:xfrm>
          <a:off x="5458528" y="3573016"/>
          <a:ext cx="3635896" cy="2736304"/>
        </p:xfrm>
        <a:graphic>
          <a:graphicData uri="http://schemas.openxmlformats.org/drawingml/2006/chart">
            <c:chart xmlns:c="http://schemas.openxmlformats.org/drawingml/2006/chart" xmlns:r="http://schemas.openxmlformats.org/officeDocument/2006/relationships" r:id="rId2"/>
          </a:graphicData>
        </a:graphic>
      </p:graphicFrame>
      <p:sp>
        <p:nvSpPr>
          <p:cNvPr id="5" name="コンテンツ プレースホルダ 4"/>
          <p:cNvSpPr>
            <a:spLocks noGrp="1"/>
          </p:cNvSpPr>
          <p:nvPr>
            <p:ph idx="1"/>
          </p:nvPr>
        </p:nvSpPr>
        <p:spPr>
          <a:xfrm>
            <a:off x="323528" y="1196752"/>
            <a:ext cx="8496944" cy="5661248"/>
          </a:xfrm>
        </p:spPr>
        <p:txBody>
          <a:bodyPr>
            <a:normAutofit/>
          </a:bodyPr>
          <a:lstStyle/>
          <a:p>
            <a:r>
              <a:rPr kumimoji="1" lang="ja-JP" altLang="en-US" dirty="0" smtClean="0"/>
              <a:t>第</a:t>
            </a:r>
            <a:r>
              <a:rPr kumimoji="1" lang="en-US" altLang="ja-JP" dirty="0" smtClean="0"/>
              <a:t>2</a:t>
            </a:r>
            <a:r>
              <a:rPr kumimoji="1" lang="ja-JP" altLang="en-US" dirty="0" smtClean="0"/>
              <a:t>回課題の成績分布は下図に示す。</a:t>
            </a:r>
            <a:endParaRPr kumimoji="1" lang="en-US" altLang="ja-JP" dirty="0" smtClean="0"/>
          </a:p>
          <a:p>
            <a:r>
              <a:rPr lang="ja-JP" altLang="en-US" dirty="0" smtClean="0"/>
              <a:t>レポート内容</a:t>
            </a:r>
            <a:endParaRPr kumimoji="1" lang="en-US" altLang="ja-JP" dirty="0" smtClean="0"/>
          </a:p>
          <a:p>
            <a:pPr lvl="1"/>
            <a:r>
              <a:rPr kumimoji="1" lang="ja-JP" altLang="en-US" dirty="0" smtClean="0"/>
              <a:t>掲載プラットフォームとその機能</a:t>
            </a:r>
            <a:endParaRPr kumimoji="1" lang="en-US" altLang="ja-JP" dirty="0" smtClean="0"/>
          </a:p>
          <a:p>
            <a:pPr lvl="1"/>
            <a:r>
              <a:rPr lang="ja-JP" altLang="en-US" dirty="0" smtClean="0"/>
              <a:t>ドキュメントフォーマット</a:t>
            </a:r>
            <a:endParaRPr lang="en-US" altLang="ja-JP" dirty="0" smtClean="0"/>
          </a:p>
          <a:p>
            <a:pPr lvl="1"/>
            <a:r>
              <a:rPr kumimoji="1" lang="ja-JP" altLang="en-US" dirty="0" smtClean="0"/>
              <a:t>論文の構成要素</a:t>
            </a:r>
            <a:endParaRPr kumimoji="1" lang="en-US" altLang="ja-JP" dirty="0" smtClean="0"/>
          </a:p>
          <a:p>
            <a:r>
              <a:rPr lang="ja-JP" altLang="en-US" dirty="0" smtClean="0"/>
              <a:t>書誌事項</a:t>
            </a:r>
            <a:endParaRPr lang="en-US" altLang="ja-JP" dirty="0" smtClean="0"/>
          </a:p>
          <a:p>
            <a:pPr lvl="1"/>
            <a:r>
              <a:rPr kumimoji="1" lang="ja-JP" altLang="en-US" dirty="0" smtClean="0"/>
              <a:t>要</a:t>
            </a:r>
            <a:r>
              <a:rPr kumimoji="1" lang="en-US" altLang="ja-JP" dirty="0" smtClean="0"/>
              <a:t>SIST-02</a:t>
            </a:r>
            <a:r>
              <a:rPr kumimoji="1" lang="ja-JP" altLang="en-US" dirty="0" smtClean="0"/>
              <a:t>相当</a:t>
            </a:r>
            <a:endParaRPr lang="en-US" altLang="ja-JP" dirty="0" smtClean="0"/>
          </a:p>
          <a:p>
            <a:r>
              <a:rPr kumimoji="1" lang="en-US" altLang="ja-JP" dirty="0" smtClean="0"/>
              <a:t>URL</a:t>
            </a:r>
            <a:r>
              <a:rPr kumimoji="1" lang="ja-JP" altLang="en-US" dirty="0" smtClean="0"/>
              <a:t>は書かれているか</a:t>
            </a:r>
            <a:endParaRPr kumimoji="1" lang="en-US" altLang="ja-JP" dirty="0" smtClean="0"/>
          </a:p>
        </p:txBody>
      </p:sp>
      <p:sp>
        <p:nvSpPr>
          <p:cNvPr id="7" name="テキスト ボックス 6"/>
          <p:cNvSpPr txBox="1"/>
          <p:nvPr/>
        </p:nvSpPr>
        <p:spPr>
          <a:xfrm>
            <a:off x="5680836" y="6309320"/>
            <a:ext cx="3499676" cy="400110"/>
          </a:xfrm>
          <a:prstGeom prst="rect">
            <a:avLst/>
          </a:prstGeom>
          <a:solidFill>
            <a:schemeClr val="bg1"/>
          </a:solidFill>
        </p:spPr>
        <p:txBody>
          <a:bodyPr wrap="none" rtlCol="0">
            <a:spAutoFit/>
          </a:bodyPr>
          <a:lstStyle/>
          <a:p>
            <a:r>
              <a:rPr lang="ja-JP" altLang="en-US" sz="2000" dirty="0" smtClean="0"/>
              <a:t>第</a:t>
            </a:r>
            <a:r>
              <a:rPr lang="en-US" altLang="ja-JP" sz="2000" dirty="0" smtClean="0"/>
              <a:t>2</a:t>
            </a:r>
            <a:r>
              <a:rPr lang="ja-JP" altLang="en-US" sz="2000" dirty="0" smtClean="0"/>
              <a:t>回レポート課題の成績分布</a:t>
            </a:r>
            <a:endParaRPr kumimoji="1" lang="ja-JP" altLang="en-US" sz="2000" dirty="0"/>
          </a:p>
        </p:txBody>
      </p:sp>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dirty="0" smtClean="0"/>
              <a:t>参考文献</a:t>
            </a:r>
            <a:endParaRPr kumimoji="1" lang="ja-JP" altLang="en-US" dirty="0"/>
          </a:p>
        </p:txBody>
      </p:sp>
      <p:sp>
        <p:nvSpPr>
          <p:cNvPr id="3" name="コンテンツ プレースホルダ 2"/>
          <p:cNvSpPr>
            <a:spLocks noGrp="1"/>
          </p:cNvSpPr>
          <p:nvPr>
            <p:ph idx="1"/>
          </p:nvPr>
        </p:nvSpPr>
        <p:spPr/>
        <p:txBody>
          <a:bodyPr/>
          <a:lstStyle/>
          <a:p>
            <a:r>
              <a:rPr lang="ja-JP" altLang="en-US" dirty="0" smtClean="0"/>
              <a:t>野村総合研究所</a:t>
            </a:r>
            <a:r>
              <a:rPr lang="en-US" altLang="ja-JP" dirty="0" smtClean="0"/>
              <a:t>. 2015</a:t>
            </a:r>
            <a:r>
              <a:rPr lang="ja-JP" altLang="en-US" dirty="0" smtClean="0"/>
              <a:t>年の電子書籍：現状と未来を読む</a:t>
            </a:r>
            <a:r>
              <a:rPr lang="en-US" altLang="ja-JP" dirty="0" smtClean="0"/>
              <a:t>. </a:t>
            </a:r>
            <a:r>
              <a:rPr lang="ja-JP" altLang="en-US" dirty="0" smtClean="0"/>
              <a:t>東洋経済新報社</a:t>
            </a:r>
            <a:r>
              <a:rPr lang="en-US" altLang="ja-JP" dirty="0" smtClean="0"/>
              <a:t>. 2011, 194p.</a:t>
            </a:r>
          </a:p>
          <a:p>
            <a:r>
              <a:rPr lang="ja-JP" altLang="en-US" dirty="0" smtClean="0"/>
              <a:t>湯浅俊彦</a:t>
            </a:r>
            <a:r>
              <a:rPr lang="en-US" altLang="ja-JP" dirty="0" smtClean="0"/>
              <a:t>. </a:t>
            </a:r>
            <a:r>
              <a:rPr lang="ja-JP" altLang="en-US" dirty="0" smtClean="0"/>
              <a:t>電子出版学入門：出版メディアのデジタル化と紙の本のゆくえ</a:t>
            </a:r>
            <a:r>
              <a:rPr lang="en-US" altLang="ja-JP" dirty="0" smtClean="0"/>
              <a:t>. </a:t>
            </a:r>
            <a:r>
              <a:rPr lang="ja-JP" altLang="en-US" dirty="0" smtClean="0"/>
              <a:t>改訂</a:t>
            </a:r>
            <a:r>
              <a:rPr lang="en-US" altLang="ja-JP" dirty="0" smtClean="0"/>
              <a:t>3</a:t>
            </a:r>
            <a:r>
              <a:rPr lang="ja-JP" altLang="en-US" dirty="0" smtClean="0"/>
              <a:t>版</a:t>
            </a:r>
            <a:r>
              <a:rPr lang="en-US" altLang="ja-JP" dirty="0" smtClean="0"/>
              <a:t>. 2013, 142p.</a:t>
            </a:r>
          </a:p>
          <a:p>
            <a:r>
              <a:rPr kumimoji="1" lang="ja-JP" altLang="en-US" dirty="0" smtClean="0"/>
              <a:t>特集</a:t>
            </a:r>
            <a:r>
              <a:rPr kumimoji="1" lang="en-US" altLang="ja-JP" dirty="0" smtClean="0"/>
              <a:t>: </a:t>
            </a:r>
            <a:r>
              <a:rPr kumimoji="1" lang="ja-JP" altLang="en-US" dirty="0" smtClean="0"/>
              <a:t>電子書籍の未来</a:t>
            </a:r>
            <a:r>
              <a:rPr kumimoji="1" lang="en-US" altLang="ja-JP" dirty="0" smtClean="0"/>
              <a:t>. </a:t>
            </a:r>
            <a:r>
              <a:rPr kumimoji="1" lang="ja-JP" altLang="en-US" dirty="0" smtClean="0"/>
              <a:t>情報処理</a:t>
            </a:r>
            <a:r>
              <a:rPr kumimoji="1" lang="en-US" altLang="ja-JP" dirty="0" smtClean="0"/>
              <a:t>. 2012, Vol.53, No.12, p.1254-1286</a:t>
            </a:r>
            <a:r>
              <a:rPr kumimoji="1" lang="en-US" altLang="ja-JP" dirty="0" smtClean="0"/>
              <a:t>.</a:t>
            </a:r>
          </a:p>
          <a:p>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30</a:t>
            </a:fld>
            <a:endParaRPr kumimoji="1" lang="ja-JP" altLang="en-US" dirty="0"/>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出席票の提出</a:t>
            </a:r>
            <a:endParaRPr kumimoji="1" lang="ja-JP" altLang="en-US" dirty="0"/>
          </a:p>
        </p:txBody>
      </p:sp>
      <p:sp>
        <p:nvSpPr>
          <p:cNvPr id="3" name="コンテンツ プレースホルダ 2"/>
          <p:cNvSpPr>
            <a:spLocks noGrp="1"/>
          </p:cNvSpPr>
          <p:nvPr>
            <p:ph idx="1"/>
          </p:nvPr>
        </p:nvSpPr>
        <p:spPr>
          <a:xfrm>
            <a:off x="323528" y="1153544"/>
            <a:ext cx="8712968" cy="5299792"/>
          </a:xfrm>
        </p:spPr>
        <p:txBody>
          <a:bodyPr/>
          <a:lstStyle/>
          <a:p>
            <a:r>
              <a:rPr lang="ja-JP" altLang="en-US" dirty="0" smtClean="0"/>
              <a:t>提出年月日、学籍番号、所属、氏名、感想コメント等（あれば）を記入のうえ、提出してください。</a:t>
            </a:r>
            <a:endParaRPr lang="en-US" altLang="ja-JP" dirty="0" smtClean="0"/>
          </a:p>
          <a:p>
            <a:pPr>
              <a:buNone/>
            </a:pPr>
            <a:endParaRPr lang="en-US" altLang="ja-JP" sz="700" dirty="0" smtClean="0"/>
          </a:p>
          <a:p>
            <a:pPr>
              <a:buNone/>
            </a:pPr>
            <a:endParaRPr lang="en-US" altLang="ja-JP" sz="700" dirty="0" smtClean="0"/>
          </a:p>
          <a:p>
            <a:pPr>
              <a:buNone/>
            </a:pPr>
            <a:r>
              <a:rPr lang="ja-JP" altLang="en-US" dirty="0" smtClean="0"/>
              <a:t>提出位置：</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31</a:t>
            </a:fld>
            <a:endParaRPr kumimoji="1" lang="ja-JP" altLang="en-US" dirty="0"/>
          </a:p>
        </p:txBody>
      </p:sp>
      <p:sp>
        <p:nvSpPr>
          <p:cNvPr id="5" name="角丸四角形 4"/>
          <p:cNvSpPr/>
          <p:nvPr/>
        </p:nvSpPr>
        <p:spPr>
          <a:xfrm>
            <a:off x="1939110" y="3212976"/>
            <a:ext cx="1656184" cy="28803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kumimoji="1" lang="en-US" altLang="ja-JP" sz="3200" dirty="0" smtClean="0"/>
              <a:t>3</a:t>
            </a:r>
            <a:r>
              <a:rPr kumimoji="1" lang="ja-JP" altLang="en-US" sz="3200" dirty="0" smtClean="0"/>
              <a:t>編生</a:t>
            </a:r>
            <a:endParaRPr kumimoji="1" lang="en-US" altLang="ja-JP" sz="3200" dirty="0" smtClean="0"/>
          </a:p>
          <a:p>
            <a:pPr algn="ctr"/>
            <a:r>
              <a:rPr kumimoji="1" lang="en-US" altLang="ja-JP" sz="2400" dirty="0" smtClean="0"/>
              <a:t>2012xxxxx</a:t>
            </a:r>
            <a:endParaRPr kumimoji="1" lang="ja-JP" altLang="en-US" sz="2400" dirty="0"/>
          </a:p>
        </p:txBody>
      </p:sp>
      <p:sp>
        <p:nvSpPr>
          <p:cNvPr id="6" name="角丸四角形 5"/>
          <p:cNvSpPr/>
          <p:nvPr/>
        </p:nvSpPr>
        <p:spPr>
          <a:xfrm>
            <a:off x="3712356" y="3212976"/>
            <a:ext cx="1656184" cy="28803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kumimoji="1" lang="en-US" altLang="ja-JP" sz="3200" dirty="0" smtClean="0"/>
              <a:t>3</a:t>
            </a:r>
            <a:r>
              <a:rPr lang="ja-JP" altLang="en-US" sz="3200" dirty="0" smtClean="0"/>
              <a:t>年次</a:t>
            </a:r>
            <a:endParaRPr kumimoji="1" lang="en-US" altLang="ja-JP" sz="3200" dirty="0" smtClean="0"/>
          </a:p>
          <a:p>
            <a:pPr algn="ctr"/>
            <a:r>
              <a:rPr kumimoji="1" lang="ja-JP" altLang="en-US" sz="3200" dirty="0" smtClean="0"/>
              <a:t>（知識）</a:t>
            </a:r>
            <a:endParaRPr kumimoji="1" lang="en-US" altLang="ja-JP" sz="3200" dirty="0" smtClean="0"/>
          </a:p>
          <a:p>
            <a:pPr algn="ctr"/>
            <a:r>
              <a:rPr lang="en-US" altLang="ja-JP" sz="2400" dirty="0" smtClean="0"/>
              <a:t>2011xxxxx</a:t>
            </a:r>
          </a:p>
        </p:txBody>
      </p:sp>
      <p:sp>
        <p:nvSpPr>
          <p:cNvPr id="7" name="角丸四角形 6"/>
          <p:cNvSpPr/>
          <p:nvPr/>
        </p:nvSpPr>
        <p:spPr>
          <a:xfrm>
            <a:off x="5485602" y="3212976"/>
            <a:ext cx="1656184" cy="28803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kumimoji="1" lang="en-US" altLang="ja-JP" sz="3200" dirty="0" smtClean="0"/>
              <a:t>3</a:t>
            </a:r>
            <a:r>
              <a:rPr lang="ja-JP" altLang="en-US" sz="3200" dirty="0" smtClean="0"/>
              <a:t>年次</a:t>
            </a:r>
            <a:endParaRPr kumimoji="1" lang="en-US" altLang="ja-JP" sz="3200" dirty="0" smtClean="0"/>
          </a:p>
          <a:p>
            <a:pPr algn="ctr"/>
            <a:r>
              <a:rPr kumimoji="1" lang="ja-JP" altLang="en-US" sz="3200" dirty="0" smtClean="0"/>
              <a:t>（</a:t>
            </a:r>
            <a:r>
              <a:rPr lang="ja-JP" altLang="en-US" sz="3200" dirty="0" smtClean="0"/>
              <a:t>創成</a:t>
            </a:r>
            <a:r>
              <a:rPr kumimoji="1" lang="ja-JP" altLang="en-US" sz="3200" dirty="0" smtClean="0"/>
              <a:t>）</a:t>
            </a:r>
            <a:endParaRPr kumimoji="1" lang="en-US" altLang="ja-JP" sz="3200" dirty="0" smtClean="0"/>
          </a:p>
          <a:p>
            <a:pPr algn="ctr"/>
            <a:r>
              <a:rPr lang="en-US" altLang="ja-JP" sz="2400" dirty="0" smtClean="0"/>
              <a:t>2011xxxxx</a:t>
            </a:r>
          </a:p>
        </p:txBody>
      </p:sp>
      <p:sp>
        <p:nvSpPr>
          <p:cNvPr id="9" name="角丸四角形 8"/>
          <p:cNvSpPr/>
          <p:nvPr/>
        </p:nvSpPr>
        <p:spPr>
          <a:xfrm>
            <a:off x="7258848" y="3212976"/>
            <a:ext cx="1728000" cy="28803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lang="en-US" altLang="ja-JP" sz="3200" dirty="0" smtClean="0"/>
              <a:t>4</a:t>
            </a:r>
            <a:r>
              <a:rPr lang="ja-JP" altLang="en-US" sz="3200" dirty="0" smtClean="0"/>
              <a:t>年次</a:t>
            </a:r>
            <a:r>
              <a:rPr lang="en-US" altLang="ja-JP" sz="2400" dirty="0" smtClean="0"/>
              <a:t>2010xxxxx,</a:t>
            </a:r>
          </a:p>
          <a:p>
            <a:pPr algn="ctr"/>
            <a:r>
              <a:rPr lang="en-US" altLang="ja-JP" sz="2400" dirty="0" smtClean="0"/>
              <a:t>etc.</a:t>
            </a:r>
          </a:p>
        </p:txBody>
      </p:sp>
      <p:sp>
        <p:nvSpPr>
          <p:cNvPr id="10" name="角丸四角形 9"/>
          <p:cNvSpPr/>
          <p:nvPr/>
        </p:nvSpPr>
        <p:spPr>
          <a:xfrm>
            <a:off x="165864" y="3212976"/>
            <a:ext cx="1656184" cy="2880320"/>
          </a:xfrm>
          <a:prstGeom prst="roundRect">
            <a:avLst/>
          </a:prstGeom>
        </p:spPr>
        <p:style>
          <a:lnRef idx="2">
            <a:schemeClr val="accent1"/>
          </a:lnRef>
          <a:fillRef idx="1">
            <a:schemeClr val="lt1"/>
          </a:fillRef>
          <a:effectRef idx="0">
            <a:schemeClr val="accent1"/>
          </a:effectRef>
          <a:fontRef idx="minor">
            <a:schemeClr val="dk1"/>
          </a:fontRef>
        </p:style>
        <p:txBody>
          <a:bodyPr rtlCol="0" anchor="ctr"/>
          <a:lstStyle/>
          <a:p>
            <a:pPr algn="ctr"/>
            <a:r>
              <a:rPr kumimoji="1" lang="en-US" altLang="ja-JP" sz="3200" dirty="0" smtClean="0"/>
              <a:t>3</a:t>
            </a:r>
            <a:r>
              <a:rPr kumimoji="1" lang="ja-JP" altLang="en-US" sz="3200" dirty="0" smtClean="0"/>
              <a:t>編生</a:t>
            </a:r>
            <a:endParaRPr kumimoji="1" lang="en-US" altLang="ja-JP" sz="3200" dirty="0" smtClean="0"/>
          </a:p>
          <a:p>
            <a:pPr algn="ctr"/>
            <a:r>
              <a:rPr lang="en-US" altLang="ja-JP" sz="2400" dirty="0" smtClean="0"/>
              <a:t>2013xxxxx</a:t>
            </a:r>
          </a:p>
        </p:txBody>
      </p:sp>
    </p:spTree>
  </p:cSld>
  <p:clrMapOvr>
    <a:masterClrMapping/>
  </p:clrMapOvr>
  <p:transition/>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電子書籍に対する書店のサービス例</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電子書籍</a:t>
            </a:r>
            <a:r>
              <a:rPr lang="ja-JP" altLang="en-US" dirty="0"/>
              <a:t>を</a:t>
            </a:r>
            <a:r>
              <a:rPr kumimoji="1" lang="ja-JP" altLang="en-US" dirty="0" smtClean="0"/>
              <a:t>「購入」するとは？</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32</a:t>
            </a:fld>
            <a:endParaRPr kumimoji="1" lang="ja-JP" altLang="en-US" dirty="0"/>
          </a:p>
        </p:txBody>
      </p:sp>
    </p:spTree>
    <p:extLst>
      <p:ext uri="{BB962C8B-B14F-4D97-AF65-F5344CB8AC3E}">
        <p14:creationId xmlns:p14="http://schemas.microsoft.com/office/powerpoint/2010/main" val="346015110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電子書籍にみる</a:t>
            </a:r>
            <a:r>
              <a:rPr kumimoji="1" lang="en-US" altLang="ja-JP" dirty="0" smtClean="0"/>
              <a:t/>
            </a:r>
            <a:br>
              <a:rPr kumimoji="1" lang="en-US" altLang="ja-JP" dirty="0" smtClean="0"/>
            </a:br>
            <a:r>
              <a:rPr lang="ja-JP" altLang="en-US" dirty="0" smtClean="0"/>
              <a:t>ドキュメントの特性、分類軸</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レイアウト</a:t>
            </a:r>
            <a:endParaRPr kumimoji="1" lang="en-US" altLang="ja-JP" dirty="0" smtClean="0"/>
          </a:p>
          <a:p>
            <a:pPr lvl="1"/>
            <a:r>
              <a:rPr kumimoji="1" lang="ja-JP" altLang="en-US" dirty="0" smtClean="0"/>
              <a:t>リフロー型</a:t>
            </a:r>
            <a:endParaRPr kumimoji="1" lang="en-US" altLang="ja-JP" dirty="0" smtClean="0"/>
          </a:p>
          <a:p>
            <a:pPr lvl="1"/>
            <a:r>
              <a:rPr lang="ja-JP" altLang="en-US" dirty="0" smtClean="0"/>
              <a:t>固定型</a:t>
            </a:r>
            <a:endParaRPr lang="en-US" altLang="ja-JP" dirty="0" smtClean="0"/>
          </a:p>
          <a:p>
            <a:r>
              <a:rPr kumimoji="1" lang="ja-JP" altLang="en-US" dirty="0" smtClean="0"/>
              <a:t>テキスト</a:t>
            </a:r>
            <a:endParaRPr kumimoji="1" lang="en-US" altLang="ja-JP" dirty="0" smtClean="0"/>
          </a:p>
          <a:p>
            <a:pPr lvl="1"/>
            <a:r>
              <a:rPr kumimoji="1" lang="ja-JP" altLang="en-US" dirty="0" smtClean="0"/>
              <a:t>検索性</a:t>
            </a:r>
            <a:endParaRPr kumimoji="1" lang="en-US" altLang="ja-JP" dirty="0" smtClean="0"/>
          </a:p>
          <a:p>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33</a:t>
            </a:fld>
            <a:endParaRPr kumimoji="1" lang="ja-JP" altLang="en-US" dirty="0"/>
          </a:p>
        </p:txBody>
      </p:sp>
    </p:spTree>
    <p:extLst>
      <p:ext uri="{BB962C8B-B14F-4D97-AF65-F5344CB8AC3E}">
        <p14:creationId xmlns:p14="http://schemas.microsoft.com/office/powerpoint/2010/main" val="26250017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事例</a:t>
            </a:r>
            <a:r>
              <a:rPr lang="en-US" altLang="ja-JP" dirty="0"/>
              <a:t>7</a:t>
            </a:r>
            <a:r>
              <a:rPr kumimoji="1" lang="en-US" altLang="ja-JP" dirty="0" smtClean="0"/>
              <a:t>: </a:t>
            </a:r>
            <a:r>
              <a:rPr kumimoji="1" lang="ja-JP" altLang="en-US" dirty="0" smtClean="0"/>
              <a:t>電子書店</a:t>
            </a:r>
            <a:endParaRPr kumimoji="1" lang="ja-JP" altLang="en-US" dirty="0"/>
          </a:p>
        </p:txBody>
      </p:sp>
      <p:sp>
        <p:nvSpPr>
          <p:cNvPr id="3" name="コンテンツ プレースホルダ 2"/>
          <p:cNvSpPr>
            <a:spLocks noGrp="1"/>
          </p:cNvSpPr>
          <p:nvPr>
            <p:ph idx="1"/>
          </p:nvPr>
        </p:nvSpPr>
        <p:spPr/>
        <p:txBody>
          <a:bodyPr/>
          <a:lstStyle/>
          <a:p>
            <a:r>
              <a:rPr lang="ja-JP" altLang="en-US" dirty="0" smtClean="0"/>
              <a:t>電子書籍の書店を通じたサービス例</a:t>
            </a:r>
            <a:endParaRPr lang="en-US" altLang="ja-JP" dirty="0" smtClean="0"/>
          </a:p>
          <a:p>
            <a:pPr lvl="1"/>
            <a:r>
              <a:rPr lang="ja-JP" altLang="en-US" dirty="0" smtClean="0"/>
              <a:t>購入</a:t>
            </a:r>
            <a:endParaRPr lang="en-US" altLang="ja-JP" dirty="0" smtClean="0"/>
          </a:p>
          <a:p>
            <a:pPr lvl="1"/>
            <a:r>
              <a:rPr lang="ja-JP" altLang="en-US" dirty="0" smtClean="0"/>
              <a:t>レンタル（期限付き購読）</a:t>
            </a:r>
            <a:endParaRPr lang="en-US" altLang="ja-JP" dirty="0" smtClean="0"/>
          </a:p>
          <a:p>
            <a:r>
              <a:rPr lang="ja-JP" altLang="en-US" dirty="0" smtClean="0"/>
              <a:t>紀伊国屋</a:t>
            </a:r>
            <a:r>
              <a:rPr lang="en-US" altLang="ja-JP" dirty="0" err="1" smtClean="0"/>
              <a:t>BookWeb</a:t>
            </a:r>
            <a:endParaRPr lang="en-US" altLang="ja-JP" dirty="0" smtClean="0"/>
          </a:p>
          <a:p>
            <a:r>
              <a:rPr kumimoji="1" lang="ja-JP" altLang="en-US" dirty="0" smtClean="0"/>
              <a:t>電子書店パピレス</a:t>
            </a:r>
            <a:endParaRPr kumimoji="1" lang="en-US" altLang="ja-JP" dirty="0" smtClean="0"/>
          </a:p>
          <a:p>
            <a:r>
              <a:rPr kumimoji="1" lang="en-US" altLang="ja-JP" dirty="0" smtClean="0"/>
              <a:t>eBook Japan</a:t>
            </a:r>
          </a:p>
          <a:p>
            <a:r>
              <a:rPr lang="ja-JP" altLang="en-US" dirty="0" smtClean="0"/>
              <a:t>漫画</a:t>
            </a:r>
            <a:r>
              <a:rPr lang="en-US" altLang="ja-JP" smtClean="0"/>
              <a:t>on WEB</a:t>
            </a:r>
          </a:p>
          <a:p>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34</a:t>
            </a:fld>
            <a:endParaRPr kumimoji="1" lang="ja-JP" altLang="en-US" dirty="0"/>
          </a:p>
        </p:txBody>
      </p:sp>
    </p:spTree>
  </p:cSld>
  <p:clrMapOvr>
    <a:masterClrMapping/>
  </p:clrMapOvr>
  <p:transition/>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lang="ja-JP" altLang="en-US" dirty="0" smtClean="0"/>
              <a:t>電子書籍にみる</a:t>
            </a:r>
            <a:r>
              <a:rPr lang="en-US" altLang="ja-JP" dirty="0" smtClean="0"/>
              <a:t/>
            </a:r>
            <a:br>
              <a:rPr lang="en-US" altLang="ja-JP" dirty="0" smtClean="0"/>
            </a:br>
            <a:r>
              <a:rPr lang="ja-JP" altLang="en-US" dirty="0" smtClean="0"/>
              <a:t>ドキュメント利用環境の特徴</a:t>
            </a:r>
            <a:endParaRPr kumimoji="1" lang="ja-JP" altLang="en-US" dirty="0"/>
          </a:p>
        </p:txBody>
      </p:sp>
      <p:sp>
        <p:nvSpPr>
          <p:cNvPr id="3" name="コンテンツ プレースホルダー 2"/>
          <p:cNvSpPr>
            <a:spLocks noGrp="1"/>
          </p:cNvSpPr>
          <p:nvPr>
            <p:ph idx="1"/>
          </p:nvPr>
        </p:nvSpPr>
        <p:spPr/>
        <p:txBody>
          <a:bodyPr/>
          <a:lstStyle/>
          <a:p>
            <a:r>
              <a:rPr kumimoji="1" lang="ja-JP" altLang="en-US" dirty="0" smtClean="0"/>
              <a:t>ドキュメント専用端末</a:t>
            </a:r>
            <a:endParaRPr kumimoji="1" lang="en-US" altLang="ja-JP" dirty="0" smtClean="0"/>
          </a:p>
          <a:p>
            <a:pPr lvl="1"/>
            <a:r>
              <a:rPr lang="ja-JP" altLang="en-US" dirty="0" smtClean="0"/>
              <a:t>「読書」用端末</a:t>
            </a:r>
            <a:endParaRPr lang="en-US" altLang="ja-JP" dirty="0" smtClean="0"/>
          </a:p>
          <a:p>
            <a:pPr lvl="1"/>
            <a:r>
              <a:rPr lang="ja-JP" altLang="en-US" dirty="0" smtClean="0"/>
              <a:t>コンテンツ利用のための機能性</a:t>
            </a:r>
            <a:endParaRPr lang="en-US" altLang="ja-JP" dirty="0" smtClean="0"/>
          </a:p>
          <a:p>
            <a:pPr lvl="1"/>
            <a:endParaRPr lang="en-US" altLang="ja-JP" dirty="0" smtClean="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35</a:t>
            </a:fld>
            <a:endParaRPr kumimoji="1" lang="ja-JP" altLang="en-US" dirty="0"/>
          </a:p>
        </p:txBody>
      </p:sp>
    </p:spTree>
    <p:extLst>
      <p:ext uri="{BB962C8B-B14F-4D97-AF65-F5344CB8AC3E}">
        <p14:creationId xmlns:p14="http://schemas.microsoft.com/office/powerpoint/2010/main" val="252413591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「テキスト」とは？</a:t>
            </a:r>
            <a:endParaRPr kumimoji="1" lang="ja-JP" altLang="en-US" dirty="0"/>
          </a:p>
        </p:txBody>
      </p:sp>
      <p:sp>
        <p:nvSpPr>
          <p:cNvPr id="3" name="コンテンツ プレースホルダー 2"/>
          <p:cNvSpPr>
            <a:spLocks noGrp="1"/>
          </p:cNvSpPr>
          <p:nvPr>
            <p:ph idx="1"/>
          </p:nvPr>
        </p:nvSpPr>
        <p:spPr/>
        <p:txBody>
          <a:bodyPr/>
          <a:lstStyle/>
          <a:p>
            <a:endParaRPr kumimoji="1" lang="ja-JP" altLang="en-US" dirty="0"/>
          </a:p>
        </p:txBody>
      </p:sp>
      <p:sp>
        <p:nvSpPr>
          <p:cNvPr id="4" name="スライド番号プレースホルダー 3"/>
          <p:cNvSpPr>
            <a:spLocks noGrp="1"/>
          </p:cNvSpPr>
          <p:nvPr>
            <p:ph type="sldNum" sz="quarter" idx="12"/>
          </p:nvPr>
        </p:nvSpPr>
        <p:spPr/>
        <p:txBody>
          <a:bodyPr/>
          <a:lstStyle/>
          <a:p>
            <a:fld id="{8682DC2A-D06D-4EFC-BF6A-D2AB3EC15ECD}" type="slidenum">
              <a:rPr kumimoji="1" lang="ja-JP" altLang="en-US" smtClean="0"/>
              <a:pPr/>
              <a:t>36</a:t>
            </a:fld>
            <a:endParaRPr kumimoji="1" lang="ja-JP" altLang="en-US" dirty="0"/>
          </a:p>
        </p:txBody>
      </p:sp>
    </p:spTree>
    <p:extLst>
      <p:ext uri="{BB962C8B-B14F-4D97-AF65-F5344CB8AC3E}">
        <p14:creationId xmlns:p14="http://schemas.microsoft.com/office/powerpoint/2010/main" val="175558723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243408"/>
            <a:ext cx="8496944" cy="1143000"/>
          </a:xfrm>
        </p:spPr>
        <p:txBody>
          <a:bodyPr>
            <a:normAutofit/>
          </a:bodyPr>
          <a:lstStyle/>
          <a:p>
            <a:r>
              <a:rPr lang="ja-JP" altLang="en-US" sz="2800" dirty="0" smtClean="0"/>
              <a:t>前回の出席カードから（</a:t>
            </a:r>
            <a:r>
              <a:rPr lang="ja-JP" altLang="en-US" sz="2800" dirty="0"/>
              <a:t>感想</a:t>
            </a:r>
            <a:r>
              <a:rPr lang="ja-JP" altLang="en-US" sz="2800" dirty="0" smtClean="0"/>
              <a:t>）</a:t>
            </a:r>
            <a:endParaRPr kumimoji="1" lang="ja-JP" altLang="en-US" sz="2800" dirty="0"/>
          </a:p>
        </p:txBody>
      </p:sp>
      <p:sp>
        <p:nvSpPr>
          <p:cNvPr id="3" name="コンテンツ プレースホルダ 2"/>
          <p:cNvSpPr>
            <a:spLocks noGrp="1"/>
          </p:cNvSpPr>
          <p:nvPr>
            <p:ph idx="1"/>
          </p:nvPr>
        </p:nvSpPr>
        <p:spPr>
          <a:xfrm>
            <a:off x="179512" y="620688"/>
            <a:ext cx="8964488" cy="6237312"/>
          </a:xfrm>
        </p:spPr>
        <p:txBody>
          <a:bodyPr>
            <a:normAutofit fontScale="47500" lnSpcReduction="20000"/>
          </a:bodyPr>
          <a:lstStyle/>
          <a:p>
            <a:pPr marL="514350" indent="-514350">
              <a:buFont typeface="+mj-lt"/>
              <a:buAutoNum type="arabicPeriod"/>
            </a:pPr>
            <a:r>
              <a:rPr lang="ja-JP" altLang="en-US" dirty="0" smtClean="0"/>
              <a:t>自分は電子書籍にはあまり触れていないと思っていたが、電子辞書も電子書籍と知り、とても身近にあったのだと気付いた。思った以上に電子書籍は人々の生活の中にあるのかもしれないと思った。</a:t>
            </a:r>
            <a:endParaRPr lang="en-US" altLang="ja-JP" dirty="0" smtClean="0"/>
          </a:p>
          <a:p>
            <a:pPr marL="514350" indent="-514350">
              <a:buFont typeface="+mj-lt"/>
              <a:buAutoNum type="arabicPeriod"/>
            </a:pPr>
            <a:r>
              <a:rPr lang="ja-JP" altLang="en-US" dirty="0" smtClean="0"/>
              <a:t>電子辞書が電子書籍であるということに初めて気が付いて驚いた。電子書籍というのは</a:t>
            </a:r>
            <a:r>
              <a:rPr lang="en-US" altLang="ja-JP" dirty="0" err="1" smtClean="0"/>
              <a:t>iPad</a:t>
            </a:r>
            <a:r>
              <a:rPr lang="ja-JP" altLang="en-US" dirty="0" smtClean="0"/>
              <a:t>で読むようなモノだと</a:t>
            </a:r>
            <a:r>
              <a:rPr lang="ja-JP" altLang="en-US" dirty="0" err="1" smtClean="0"/>
              <a:t>ば</a:t>
            </a:r>
            <a:r>
              <a:rPr lang="ja-JP" altLang="en-US" dirty="0" smtClean="0"/>
              <a:t>かり思い込んでいたので、一番身近な電子辞書には意識が向かなかった。</a:t>
            </a:r>
            <a:endParaRPr lang="en-US" altLang="ja-JP" dirty="0" smtClean="0"/>
          </a:p>
          <a:p>
            <a:pPr marL="514350" indent="-514350">
              <a:buFont typeface="+mj-lt"/>
              <a:buAutoNum type="arabicPeriod"/>
            </a:pPr>
            <a:r>
              <a:rPr lang="ja-JP" altLang="en-US" dirty="0" smtClean="0"/>
              <a:t>パソコン（ノート</a:t>
            </a:r>
            <a:r>
              <a:rPr lang="en-US" altLang="ja-JP" dirty="0" smtClean="0"/>
              <a:t>PC</a:t>
            </a:r>
            <a:r>
              <a:rPr lang="ja-JP" altLang="en-US" dirty="0" smtClean="0"/>
              <a:t>）を使い始めてから電子辞書は使わなくなったと思う。</a:t>
            </a:r>
            <a:endParaRPr lang="en-US" altLang="ja-JP" dirty="0" smtClean="0"/>
          </a:p>
          <a:p>
            <a:pPr marL="514350" indent="-514350">
              <a:buFont typeface="+mj-lt"/>
              <a:buAutoNum type="arabicPeriod"/>
            </a:pPr>
            <a:r>
              <a:rPr lang="ja-JP" altLang="en-US" dirty="0" smtClean="0"/>
              <a:t>電子辞書の存在を久々に思い出しました。確かに電子書籍なのに、統計で別枠扱いなのは不思議に思いました。</a:t>
            </a:r>
            <a:endParaRPr lang="en-US" altLang="ja-JP" dirty="0" smtClean="0"/>
          </a:p>
          <a:p>
            <a:pPr marL="514350" indent="-514350">
              <a:buFont typeface="+mj-lt"/>
              <a:buAutoNum type="arabicPeriod"/>
            </a:pPr>
            <a:r>
              <a:rPr lang="ja-JP" altLang="en-US" dirty="0" smtClean="0"/>
              <a:t>今ちょうど</a:t>
            </a:r>
            <a:r>
              <a:rPr lang="en-US" altLang="ja-JP" dirty="0" smtClean="0"/>
              <a:t>Kindle</a:t>
            </a:r>
            <a:r>
              <a:rPr lang="ja-JP" altLang="en-US" dirty="0" err="1" smtClean="0"/>
              <a:t>での</a:t>
            </a:r>
            <a:r>
              <a:rPr lang="ja-JP" altLang="en-US" dirty="0" smtClean="0"/>
              <a:t>出版を考えているものがあり、色々考えることがありました。</a:t>
            </a:r>
            <a:endParaRPr lang="en-US" altLang="ja-JP" dirty="0" smtClean="0"/>
          </a:p>
          <a:p>
            <a:pPr marL="514350" indent="-514350">
              <a:buFont typeface="+mj-lt"/>
              <a:buAutoNum type="arabicPeriod"/>
            </a:pPr>
            <a:r>
              <a:rPr lang="en-US" altLang="ja-JP" dirty="0" smtClean="0"/>
              <a:t>Kindle</a:t>
            </a:r>
            <a:r>
              <a:rPr lang="ja-JP" altLang="en-US" dirty="0" smtClean="0"/>
              <a:t>を見てみます。</a:t>
            </a:r>
            <a:endParaRPr lang="en-US" altLang="ja-JP" dirty="0" smtClean="0"/>
          </a:p>
          <a:p>
            <a:pPr marL="514350" indent="-514350">
              <a:buFont typeface="+mj-lt"/>
              <a:buAutoNum type="arabicPeriod"/>
            </a:pPr>
            <a:r>
              <a:rPr lang="en-US" altLang="ja-JP" dirty="0" smtClean="0"/>
              <a:t>Kindle DX</a:t>
            </a:r>
            <a:r>
              <a:rPr lang="ja-JP" altLang="en-US" dirty="0" smtClean="0"/>
              <a:t>の実物を初めてみたが、でかいと思った。</a:t>
            </a:r>
            <a:endParaRPr lang="en-US" altLang="ja-JP" dirty="0" smtClean="0"/>
          </a:p>
          <a:p>
            <a:pPr marL="514350" indent="-514350">
              <a:buFont typeface="+mj-lt"/>
              <a:buAutoNum type="arabicPeriod"/>
            </a:pPr>
            <a:r>
              <a:rPr lang="ja-JP" altLang="en-US" dirty="0" smtClean="0"/>
              <a:t>電子書籍が表す範囲がわかった。</a:t>
            </a:r>
            <a:endParaRPr lang="en-US" altLang="ja-JP" dirty="0" smtClean="0"/>
          </a:p>
          <a:p>
            <a:pPr marL="514350" indent="-514350">
              <a:buFont typeface="+mj-lt"/>
              <a:buAutoNum type="arabicPeriod"/>
            </a:pPr>
            <a:r>
              <a:rPr lang="ja-JP" altLang="en-US" dirty="0" smtClean="0"/>
              <a:t>今、我々のまわりにたくさんある電子書籍にはどのような歴史があって、どのように発展しで来たのかよく分かった。電子書籍の特徴をしっかり学んで、これからも利用していきたい。</a:t>
            </a:r>
            <a:endParaRPr lang="en-US" altLang="ja-JP" dirty="0" smtClean="0"/>
          </a:p>
          <a:p>
            <a:pPr marL="514350" indent="-514350">
              <a:buFont typeface="+mj-lt"/>
              <a:buAutoNum type="arabicPeriod"/>
            </a:pPr>
            <a:r>
              <a:rPr lang="ja-JP" altLang="en-US" dirty="0" smtClean="0"/>
              <a:t>電子書籍の歴史は、思っていたよりも古くからあるのだなと知りました。</a:t>
            </a:r>
            <a:endParaRPr lang="en-US" altLang="ja-JP" dirty="0" smtClean="0"/>
          </a:p>
          <a:p>
            <a:pPr marL="514350" indent="-514350">
              <a:buFont typeface="+mj-lt"/>
              <a:buAutoNum type="arabicPeriod"/>
            </a:pPr>
            <a:r>
              <a:rPr lang="ja-JP" altLang="en-US" dirty="0" smtClean="0"/>
              <a:t>電子書籍の試みが思ったより昔からあり、びっくりしました。</a:t>
            </a:r>
            <a:endParaRPr lang="en-US" altLang="ja-JP" dirty="0" smtClean="0"/>
          </a:p>
          <a:p>
            <a:pPr marL="514350" indent="-514350">
              <a:buFont typeface="+mj-lt"/>
              <a:buAutoNum type="arabicPeriod"/>
            </a:pPr>
            <a:r>
              <a:rPr lang="ja-JP" altLang="en-US" dirty="0" smtClean="0"/>
              <a:t>電子書籍というジャンルはまだまだ新しいものだが、今後も発展していきそうだと感じる。</a:t>
            </a:r>
            <a:endParaRPr lang="en-US" altLang="ja-JP" dirty="0" smtClean="0"/>
          </a:p>
          <a:p>
            <a:pPr marL="514350" indent="-514350">
              <a:buFont typeface="+mj-lt"/>
              <a:buAutoNum type="arabicPeriod"/>
            </a:pPr>
            <a:r>
              <a:rPr lang="ja-JP" altLang="en-US" dirty="0" smtClean="0"/>
              <a:t>“電子書籍”という言葉をここ数年で急激に聞く機会が増えた。電子書籍が多く利用され始めたころ、必要ないのではないかと思っていたが、最近はあってもよいかな、というか、自分も欲しいと思うようになってきた（買ったことは無いが）。時代に流されているということなのか</a:t>
            </a:r>
            <a:r>
              <a:rPr lang="en-US" altLang="ja-JP" dirty="0" smtClean="0"/>
              <a:t>…</a:t>
            </a:r>
            <a:r>
              <a:rPr lang="ja-JP" altLang="en-US" dirty="0" err="1" smtClean="0"/>
              <a:t>。</a:t>
            </a:r>
            <a:endParaRPr lang="en-US" altLang="ja-JP" dirty="0" smtClean="0"/>
          </a:p>
          <a:p>
            <a:pPr marL="514350" indent="-514350">
              <a:buFont typeface="+mj-lt"/>
              <a:buAutoNum type="arabicPeriod"/>
            </a:pPr>
            <a:r>
              <a:rPr lang="ja-JP" altLang="en-US" dirty="0" smtClean="0"/>
              <a:t>電子書籍はこれからどんどん発展すると思うので、興味深かった。</a:t>
            </a:r>
            <a:endParaRPr lang="en-US" altLang="ja-JP" dirty="0" smtClean="0"/>
          </a:p>
          <a:p>
            <a:pPr marL="514350" indent="-514350">
              <a:buFont typeface="+mj-lt"/>
              <a:buAutoNum type="arabicPeriod"/>
            </a:pPr>
            <a:r>
              <a:rPr lang="ja-JP" altLang="en-US" dirty="0" smtClean="0"/>
              <a:t>研究者向けでは無く、一般向けの電子書籍の現状がよくわかった。日本と外国での普及の違いが興味深かった。</a:t>
            </a:r>
            <a:endParaRPr lang="en-US" altLang="ja-JP" dirty="0" smtClean="0"/>
          </a:p>
          <a:p>
            <a:pPr marL="514350" indent="-514350">
              <a:buFont typeface="+mj-lt"/>
              <a:buAutoNum type="arabicPeriod"/>
            </a:pPr>
            <a:r>
              <a:rPr lang="ja-JP" altLang="en-US" dirty="0" smtClean="0"/>
              <a:t>電子書籍の売り上げでみた市場規模があまり大きくないのに驚いた。電子書籍には、無料コンテンツが多いのだろうか。</a:t>
            </a:r>
            <a:endParaRPr lang="en-US" altLang="ja-JP" dirty="0" smtClean="0"/>
          </a:p>
          <a:p>
            <a:pPr marL="514350" indent="-514350">
              <a:buFont typeface="+mj-lt"/>
              <a:buAutoNum type="arabicPeriod"/>
            </a:pPr>
            <a:r>
              <a:rPr lang="ja-JP" altLang="en-US" dirty="0" smtClean="0"/>
              <a:t>レポート疲れました。</a:t>
            </a:r>
            <a:endParaRPr lang="en-US" altLang="ja-JP" dirty="0" smtClean="0"/>
          </a:p>
          <a:p>
            <a:pPr marL="514350" indent="-514350">
              <a:buFont typeface="+mj-lt"/>
              <a:buAutoNum type="arabicPeriod"/>
            </a:pPr>
            <a:endParaRPr lang="en-US" altLang="ja-JP" dirty="0" smtClean="0"/>
          </a:p>
          <a:p>
            <a:pPr marL="514350" indent="-514350">
              <a:buFont typeface="+mj-lt"/>
              <a:buAutoNum type="arabicPeriod"/>
            </a:pP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37</a:t>
            </a:fld>
            <a:endParaRPr kumimoji="1" lang="ja-JP" altLang="en-US" dirty="0"/>
          </a:p>
        </p:txBody>
      </p:sp>
    </p:spTree>
  </p:cSld>
  <p:clrMapOvr>
    <a:masterClrMapping/>
  </p:clrMapOvr>
  <p:transition/>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a:t>
            </a:r>
            <a:r>
              <a:rPr lang="en-US" altLang="ja-JP" dirty="0" smtClean="0"/>
              <a:t>3</a:t>
            </a:r>
            <a:r>
              <a:rPr kumimoji="1" lang="ja-JP" altLang="en-US" dirty="0" smtClean="0"/>
              <a:t>回レポート課題</a:t>
            </a:r>
            <a:endParaRPr kumimoji="1" lang="ja-JP" altLang="en-US" dirty="0"/>
          </a:p>
        </p:txBody>
      </p:sp>
      <p:sp>
        <p:nvSpPr>
          <p:cNvPr id="3" name="コンテンツ プレースホルダ 2"/>
          <p:cNvSpPr>
            <a:spLocks noGrp="1"/>
          </p:cNvSpPr>
          <p:nvPr>
            <p:ph idx="1"/>
          </p:nvPr>
        </p:nvSpPr>
        <p:spPr>
          <a:xfrm>
            <a:off x="179512" y="1124744"/>
            <a:ext cx="8820472" cy="5733256"/>
          </a:xfrm>
        </p:spPr>
        <p:txBody>
          <a:bodyPr>
            <a:normAutofit fontScale="85000" lnSpcReduction="10000"/>
          </a:bodyPr>
          <a:lstStyle/>
          <a:p>
            <a:r>
              <a:rPr kumimoji="1" lang="ja-JP" altLang="en-US" dirty="0" smtClean="0"/>
              <a:t>電子書籍において用いられているコンテンツフォーマットを事例として一つ取り上げ、その</a:t>
            </a:r>
            <a:r>
              <a:rPr lang="ja-JP" altLang="en-US" dirty="0" smtClean="0"/>
              <a:t>フォーマットの特徴、閲覧環境、長所</a:t>
            </a:r>
            <a:r>
              <a:rPr kumimoji="1" lang="ja-JP" altLang="en-US" dirty="0" smtClean="0"/>
              <a:t>、短所等を</a:t>
            </a:r>
            <a:r>
              <a:rPr kumimoji="1" lang="ja-JP" altLang="en-US" u="sng" dirty="0" smtClean="0"/>
              <a:t>具体的</a:t>
            </a:r>
            <a:r>
              <a:rPr kumimoji="1" lang="ja-JP" altLang="en-US" dirty="0" smtClean="0"/>
              <a:t>に</a:t>
            </a:r>
            <a:r>
              <a:rPr lang="ja-JP" altLang="en-US" dirty="0" smtClean="0"/>
              <a:t>説明</a:t>
            </a:r>
            <a:r>
              <a:rPr kumimoji="1" lang="ja-JP" altLang="en-US" dirty="0" smtClean="0"/>
              <a:t>してください。</a:t>
            </a:r>
            <a:endParaRPr kumimoji="1" lang="en-US" altLang="ja-JP" dirty="0" smtClean="0"/>
          </a:p>
          <a:p>
            <a:pPr lvl="1"/>
            <a:r>
              <a:rPr lang="ja-JP" altLang="en-US" dirty="0" smtClean="0"/>
              <a:t>取り上げたフォーマットに関する参考文献を一つ以上、必ず記載すること。</a:t>
            </a:r>
            <a:endParaRPr lang="en-US" altLang="ja-JP" dirty="0" smtClean="0"/>
          </a:p>
          <a:p>
            <a:r>
              <a:rPr lang="en-US" altLang="ja-JP" dirty="0" smtClean="0"/>
              <a:t>A4</a:t>
            </a:r>
            <a:r>
              <a:rPr lang="ja-JP" altLang="en-US" dirty="0" smtClean="0"/>
              <a:t>用紙</a:t>
            </a:r>
            <a:r>
              <a:rPr lang="en-US" altLang="ja-JP" dirty="0" smtClean="0"/>
              <a:t>1</a:t>
            </a:r>
            <a:r>
              <a:rPr lang="ja-JP" altLang="en-US" dirty="0" smtClean="0"/>
              <a:t>枚にまとめること（書式自由）</a:t>
            </a:r>
            <a:endParaRPr lang="en-US" altLang="ja-JP" dirty="0" smtClean="0"/>
          </a:p>
          <a:p>
            <a:pPr lvl="1"/>
            <a:r>
              <a:rPr lang="en-US" altLang="ja-JP" dirty="0" smtClean="0"/>
              <a:t>2</a:t>
            </a:r>
            <a:r>
              <a:rPr lang="ja-JP" altLang="en-US" dirty="0" smtClean="0"/>
              <a:t>ページにわたる場合は裏面に記載のこと。</a:t>
            </a:r>
            <a:endParaRPr lang="en-US" altLang="ja-JP" dirty="0" smtClean="0"/>
          </a:p>
          <a:p>
            <a:r>
              <a:rPr lang="ja-JP" altLang="en-US" dirty="0" smtClean="0"/>
              <a:t>課題番号（</a:t>
            </a:r>
            <a:r>
              <a:rPr lang="ja-JP" altLang="en-US" b="1" dirty="0" smtClean="0"/>
              <a:t>第</a:t>
            </a:r>
            <a:r>
              <a:rPr lang="en-US" altLang="ja-JP" b="1" dirty="0" smtClean="0"/>
              <a:t>3</a:t>
            </a:r>
            <a:r>
              <a:rPr lang="ja-JP" altLang="en-US" b="1" dirty="0" smtClean="0"/>
              <a:t>回レポート課題</a:t>
            </a:r>
            <a:r>
              <a:rPr lang="ja-JP" altLang="en-US" dirty="0" smtClean="0"/>
              <a:t>）、提出年月日、学籍番号、所属、氏名を提出用紙の一番上に必ず記入すること</a:t>
            </a:r>
            <a:endParaRPr lang="en-US" altLang="ja-JP" dirty="0" smtClean="0"/>
          </a:p>
          <a:p>
            <a:r>
              <a:rPr lang="ja-JP" altLang="en-US" dirty="0" smtClean="0"/>
              <a:t>提出〆切：</a:t>
            </a:r>
            <a:r>
              <a:rPr lang="en-US" altLang="ja-JP" dirty="0" smtClean="0"/>
              <a:t>2013</a:t>
            </a:r>
            <a:r>
              <a:rPr lang="ja-JP" altLang="en-US" dirty="0" smtClean="0"/>
              <a:t>年</a:t>
            </a:r>
            <a:r>
              <a:rPr lang="en-US" altLang="ja-JP" dirty="0" smtClean="0"/>
              <a:t>5</a:t>
            </a:r>
            <a:r>
              <a:rPr lang="ja-JP" altLang="en-US" dirty="0" smtClean="0"/>
              <a:t>月</a:t>
            </a:r>
            <a:r>
              <a:rPr lang="en-US" altLang="ja-JP" dirty="0" smtClean="0"/>
              <a:t>30</a:t>
            </a:r>
            <a:r>
              <a:rPr lang="ja-JP" altLang="en-US" dirty="0" smtClean="0"/>
              <a:t>日（授業時間にて提出を求めます）</a:t>
            </a:r>
            <a:endParaRPr lang="en-US" altLang="ja-JP" dirty="0" smtClean="0"/>
          </a:p>
          <a:p>
            <a:pPr lvl="1"/>
            <a:r>
              <a:rPr lang="ja-JP" altLang="en-US" dirty="0" smtClean="0"/>
              <a:t>欠席等で当日に提出できない場合は、</a:t>
            </a:r>
            <a:r>
              <a:rPr lang="en-US" altLang="ja-JP" dirty="0" smtClean="0"/>
              <a:t>7D 208</a:t>
            </a:r>
            <a:r>
              <a:rPr lang="ja-JP" altLang="en-US" dirty="0" smtClean="0"/>
              <a:t>研究室前にレポート提出場所を用意するので、そちらに提出すること。</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38</a:t>
            </a:fld>
            <a:endParaRPr kumimoji="1" lang="ja-JP" altLang="en-US" dirty="0"/>
          </a:p>
        </p:txBody>
      </p:sp>
    </p:spTree>
    <p:extLst>
      <p:ext uri="{BB962C8B-B14F-4D97-AF65-F5344CB8AC3E}">
        <p14:creationId xmlns:p14="http://schemas.microsoft.com/office/powerpoint/2010/main" val="3871736306"/>
      </p:ext>
    </p:extLst>
  </p:cSld>
  <p:clrMapOvr>
    <a:masterClrMapping/>
  </p:clrMapOvr>
  <p:transition/>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90264"/>
            <a:ext cx="8496944" cy="1143000"/>
          </a:xfrm>
        </p:spPr>
        <p:txBody>
          <a:bodyPr/>
          <a:lstStyle/>
          <a:p>
            <a:r>
              <a:rPr kumimoji="1" lang="ja-JP" altLang="en-US" dirty="0" smtClean="0"/>
              <a:t>今後の授業計画</a:t>
            </a:r>
            <a:endParaRPr kumimoji="1" lang="ja-JP" altLang="en-US" dirty="0"/>
          </a:p>
        </p:txBody>
      </p:sp>
      <p:sp>
        <p:nvSpPr>
          <p:cNvPr id="3" name="コンテンツ プレースホルダ 2"/>
          <p:cNvSpPr>
            <a:spLocks noGrp="1"/>
          </p:cNvSpPr>
          <p:nvPr>
            <p:ph idx="1"/>
          </p:nvPr>
        </p:nvSpPr>
        <p:spPr>
          <a:xfrm>
            <a:off x="323528" y="908720"/>
            <a:ext cx="8820472" cy="5949280"/>
          </a:xfrm>
        </p:spPr>
        <p:txBody>
          <a:bodyPr>
            <a:normAutofit/>
          </a:bodyPr>
          <a:lstStyle/>
          <a:p>
            <a:r>
              <a:rPr lang="ja-JP" altLang="en-US" dirty="0" smtClean="0"/>
              <a:t>講義</a:t>
            </a:r>
            <a:r>
              <a:rPr kumimoji="1" lang="ja-JP" altLang="en-US" dirty="0" smtClean="0"/>
              <a:t>も</a:t>
            </a:r>
            <a:r>
              <a:rPr lang="ja-JP" altLang="en-US" dirty="0" smtClean="0"/>
              <a:t>半分</a:t>
            </a:r>
            <a:r>
              <a:rPr kumimoji="1" lang="ja-JP" altLang="en-US" dirty="0" smtClean="0"/>
              <a:t>を過ぎたので、今後の授業計画概要を改めて示します</a:t>
            </a:r>
            <a:endParaRPr kumimoji="1" lang="en-US" altLang="ja-JP" dirty="0" smtClean="0"/>
          </a:p>
          <a:p>
            <a:pPr lvl="1">
              <a:tabLst>
                <a:tab pos="3133725" algn="l"/>
              </a:tabLst>
            </a:pPr>
            <a:r>
              <a:rPr lang="ja-JP" altLang="en-US" u="sng" dirty="0" smtClean="0"/>
              <a:t>（第</a:t>
            </a:r>
            <a:r>
              <a:rPr lang="en-US" altLang="ja-JP" u="sng" dirty="0" smtClean="0"/>
              <a:t>6</a:t>
            </a:r>
            <a:r>
              <a:rPr lang="ja-JP" altLang="en-US" u="sng" dirty="0" smtClean="0"/>
              <a:t>回）</a:t>
            </a:r>
            <a:r>
              <a:rPr lang="en-US" altLang="ja-JP" u="sng" dirty="0" smtClean="0"/>
              <a:t> </a:t>
            </a:r>
            <a:r>
              <a:rPr lang="ja-JP" altLang="en-US" u="sng" dirty="0" smtClean="0"/>
              <a:t> </a:t>
            </a:r>
            <a:r>
              <a:rPr lang="en-US" altLang="ja-JP" u="sng" dirty="0" smtClean="0"/>
              <a:t>5/23 	</a:t>
            </a:r>
            <a:r>
              <a:rPr lang="ja-JP" altLang="en-US" u="sng" dirty="0" smtClean="0"/>
              <a:t>電子書籍の続き（事例紹介）</a:t>
            </a:r>
            <a:endParaRPr lang="en-US" altLang="ja-JP" u="sng" dirty="0" smtClean="0"/>
          </a:p>
          <a:p>
            <a:pPr marL="857250" lvl="2" indent="0">
              <a:buNone/>
              <a:tabLst>
                <a:tab pos="3133725" algn="l"/>
              </a:tabLst>
            </a:pPr>
            <a:r>
              <a:rPr lang="en-US" altLang="ja-JP" sz="2200" dirty="0"/>
              <a:t>	</a:t>
            </a:r>
            <a:r>
              <a:rPr lang="ja-JP" altLang="en-US" sz="2200" dirty="0" smtClean="0">
                <a:solidFill>
                  <a:srgbClr val="FF0000"/>
                </a:solidFill>
              </a:rPr>
              <a:t>（</a:t>
            </a:r>
            <a:r>
              <a:rPr lang="ja-JP" altLang="en-US" sz="2200" dirty="0">
                <a:solidFill>
                  <a:srgbClr val="FF0000"/>
                </a:solidFill>
              </a:rPr>
              <a:t>第</a:t>
            </a:r>
            <a:r>
              <a:rPr lang="en-US" altLang="ja-JP" sz="2200" dirty="0">
                <a:solidFill>
                  <a:srgbClr val="FF0000"/>
                </a:solidFill>
              </a:rPr>
              <a:t>3</a:t>
            </a:r>
            <a:r>
              <a:rPr lang="ja-JP" altLang="en-US" sz="2200" dirty="0">
                <a:solidFill>
                  <a:srgbClr val="FF0000"/>
                </a:solidFill>
              </a:rPr>
              <a:t>回課題あり）</a:t>
            </a:r>
            <a:endParaRPr lang="en-US" altLang="ja-JP" sz="2200" dirty="0">
              <a:solidFill>
                <a:srgbClr val="FF0000"/>
              </a:solidFill>
            </a:endParaRPr>
          </a:p>
          <a:p>
            <a:pPr lvl="1">
              <a:tabLst>
                <a:tab pos="3133725" algn="l"/>
              </a:tabLst>
            </a:pPr>
            <a:r>
              <a:rPr lang="ja-JP" altLang="en-US" dirty="0" smtClean="0"/>
              <a:t>（第</a:t>
            </a:r>
            <a:r>
              <a:rPr lang="en-US" altLang="ja-JP" dirty="0" smtClean="0"/>
              <a:t>7</a:t>
            </a:r>
            <a:r>
              <a:rPr lang="ja-JP" altLang="en-US" dirty="0" smtClean="0"/>
              <a:t>回）</a:t>
            </a:r>
            <a:r>
              <a:rPr lang="en-US" altLang="ja-JP" dirty="0" smtClean="0"/>
              <a:t>  5/30 	</a:t>
            </a:r>
            <a:r>
              <a:rPr lang="ja-JP" altLang="en-US" dirty="0" smtClean="0"/>
              <a:t>電子書籍とドキュメントフォーマット</a:t>
            </a:r>
            <a:endParaRPr lang="en-US" altLang="ja-JP" dirty="0" smtClean="0">
              <a:solidFill>
                <a:srgbClr val="FF0000"/>
              </a:solidFill>
            </a:endParaRPr>
          </a:p>
          <a:p>
            <a:pPr lvl="1">
              <a:tabLst>
                <a:tab pos="3133725" algn="l"/>
              </a:tabLst>
            </a:pPr>
            <a:r>
              <a:rPr lang="ja-JP" altLang="en-US" dirty="0" smtClean="0"/>
              <a:t>（第</a:t>
            </a:r>
            <a:r>
              <a:rPr lang="en-US" altLang="ja-JP" dirty="0" smtClean="0"/>
              <a:t>8</a:t>
            </a:r>
            <a:r>
              <a:rPr lang="ja-JP" altLang="en-US" dirty="0" smtClean="0"/>
              <a:t>回）</a:t>
            </a:r>
            <a:r>
              <a:rPr lang="en-US" altLang="ja-JP" dirty="0" smtClean="0"/>
              <a:t>  6/6 	</a:t>
            </a:r>
            <a:r>
              <a:rPr lang="ja-JP" altLang="en-US" dirty="0" smtClean="0"/>
              <a:t>ドキュメントフォーマットの続き</a:t>
            </a:r>
            <a:endParaRPr lang="en-US" altLang="ja-JP" dirty="0" smtClean="0"/>
          </a:p>
          <a:p>
            <a:pPr lvl="1">
              <a:tabLst>
                <a:tab pos="3133725" algn="l"/>
              </a:tabLst>
            </a:pPr>
            <a:r>
              <a:rPr kumimoji="1" lang="ja-JP" altLang="en-US" dirty="0" smtClean="0"/>
              <a:t>（第</a:t>
            </a:r>
            <a:r>
              <a:rPr lang="en-US" altLang="ja-JP" dirty="0" smtClean="0"/>
              <a:t>9</a:t>
            </a:r>
            <a:r>
              <a:rPr kumimoji="1" lang="ja-JP" altLang="en-US" dirty="0" smtClean="0"/>
              <a:t>回）</a:t>
            </a:r>
            <a:r>
              <a:rPr lang="en-US" altLang="ja-JP" dirty="0" smtClean="0"/>
              <a:t>  6/13 </a:t>
            </a:r>
            <a:r>
              <a:rPr kumimoji="1" lang="en-US" altLang="ja-JP" dirty="0" smtClean="0"/>
              <a:t>	</a:t>
            </a:r>
            <a:r>
              <a:rPr kumimoji="1" lang="ja-JP" altLang="en-US" dirty="0" smtClean="0"/>
              <a:t>電子図書館</a:t>
            </a:r>
          </a:p>
          <a:p>
            <a:pPr lvl="1">
              <a:buNone/>
              <a:tabLst>
                <a:tab pos="3133725" algn="l"/>
              </a:tabLst>
            </a:pPr>
            <a:r>
              <a:rPr lang="en-US" altLang="ja-JP" sz="2400" dirty="0" smtClean="0">
                <a:solidFill>
                  <a:srgbClr val="FF0000"/>
                </a:solidFill>
              </a:rPr>
              <a:t>		</a:t>
            </a:r>
            <a:r>
              <a:rPr lang="ja-JP" altLang="en-US" sz="2400" dirty="0" smtClean="0">
                <a:solidFill>
                  <a:srgbClr val="FF0000"/>
                </a:solidFill>
              </a:rPr>
              <a:t>（第</a:t>
            </a:r>
            <a:r>
              <a:rPr lang="en-US" altLang="ja-JP" sz="2400" dirty="0" smtClean="0">
                <a:solidFill>
                  <a:srgbClr val="FF0000"/>
                </a:solidFill>
              </a:rPr>
              <a:t>4</a:t>
            </a:r>
            <a:r>
              <a:rPr lang="ja-JP" altLang="en-US" sz="2400" dirty="0" smtClean="0">
                <a:solidFill>
                  <a:srgbClr val="FF0000"/>
                </a:solidFill>
              </a:rPr>
              <a:t>回課題あり）</a:t>
            </a:r>
            <a:endParaRPr lang="en-US" altLang="ja-JP" sz="2400" dirty="0" smtClean="0">
              <a:solidFill>
                <a:srgbClr val="FF0000"/>
              </a:solidFill>
            </a:endParaRPr>
          </a:p>
          <a:p>
            <a:pPr lvl="1">
              <a:tabLst>
                <a:tab pos="3133725" algn="l"/>
              </a:tabLst>
            </a:pPr>
            <a:r>
              <a:rPr lang="ja-JP" altLang="en-US" dirty="0" smtClean="0"/>
              <a:t>（第</a:t>
            </a:r>
            <a:r>
              <a:rPr lang="en-US" altLang="ja-JP" dirty="0" smtClean="0"/>
              <a:t>10</a:t>
            </a:r>
            <a:r>
              <a:rPr lang="ja-JP" altLang="en-US" dirty="0" smtClean="0"/>
              <a:t>回）</a:t>
            </a:r>
            <a:r>
              <a:rPr lang="en-US" altLang="ja-JP" dirty="0" smtClean="0"/>
              <a:t>6/20 	Web</a:t>
            </a:r>
            <a:r>
              <a:rPr lang="ja-JP" altLang="en-US" dirty="0" smtClean="0"/>
              <a:t>とデジタルドキュメント</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39</a:t>
            </a:fld>
            <a:endParaRPr kumimoji="1" lang="ja-JP" altLang="en-US" dirty="0"/>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title"/>
          </p:nvPr>
        </p:nvSpPr>
        <p:spPr>
          <a:xfrm>
            <a:off x="0" y="-99392"/>
            <a:ext cx="9144000" cy="1143000"/>
          </a:xfrm>
        </p:spPr>
        <p:txBody>
          <a:bodyPr>
            <a:normAutofit fontScale="90000"/>
          </a:bodyPr>
          <a:lstStyle/>
          <a:p>
            <a:r>
              <a:rPr kumimoji="1" lang="ja-JP" altLang="en-US" dirty="0" smtClean="0"/>
              <a:t>第</a:t>
            </a:r>
            <a:r>
              <a:rPr kumimoji="1" lang="en-US" altLang="ja-JP" dirty="0" smtClean="0"/>
              <a:t>2</a:t>
            </a:r>
            <a:r>
              <a:rPr kumimoji="1" lang="ja-JP" altLang="en-US" dirty="0" smtClean="0"/>
              <a:t>回レポート課題で取り上げられた論文</a:t>
            </a:r>
            <a:endParaRPr kumimoji="1" lang="ja-JP" altLang="en-US" dirty="0"/>
          </a:p>
        </p:txBody>
      </p:sp>
      <p:sp>
        <p:nvSpPr>
          <p:cNvPr id="6" name="コンテンツ プレースホルダ 5"/>
          <p:cNvSpPr>
            <a:spLocks noGrp="1"/>
          </p:cNvSpPr>
          <p:nvPr>
            <p:ph sz="half" idx="1"/>
          </p:nvPr>
        </p:nvSpPr>
        <p:spPr>
          <a:xfrm>
            <a:off x="0" y="1196752"/>
            <a:ext cx="4495800" cy="5661248"/>
          </a:xfrm>
        </p:spPr>
        <p:txBody>
          <a:bodyPr>
            <a:normAutofit fontScale="92500" lnSpcReduction="20000"/>
          </a:bodyPr>
          <a:lstStyle/>
          <a:p>
            <a:r>
              <a:rPr lang="ja-JP" altLang="en-US" dirty="0" smtClean="0"/>
              <a:t>掲載プラットフォーム</a:t>
            </a:r>
            <a:endParaRPr lang="en-US" altLang="ja-JP" dirty="0" smtClean="0"/>
          </a:p>
          <a:p>
            <a:pPr lvl="1"/>
            <a:r>
              <a:rPr lang="en-US" altLang="ja-JP" dirty="0" smtClean="0"/>
              <a:t>CiNii</a:t>
            </a:r>
            <a:r>
              <a:rPr lang="ja-JP" altLang="en-US" dirty="0" smtClean="0"/>
              <a:t> </a:t>
            </a:r>
            <a:r>
              <a:rPr lang="en-US" altLang="ja-JP" dirty="0" smtClean="0"/>
              <a:t>26</a:t>
            </a:r>
          </a:p>
          <a:p>
            <a:pPr lvl="1"/>
            <a:r>
              <a:rPr lang="en-US" altLang="ja-JP" dirty="0" smtClean="0"/>
              <a:t>J-STAGE</a:t>
            </a:r>
            <a:r>
              <a:rPr lang="ja-JP" altLang="en-US" dirty="0" smtClean="0"/>
              <a:t> </a:t>
            </a:r>
            <a:r>
              <a:rPr lang="en-US" altLang="ja-JP" dirty="0" smtClean="0"/>
              <a:t>26</a:t>
            </a:r>
            <a:r>
              <a:rPr lang="ja-JP" altLang="en-US" dirty="0" smtClean="0"/>
              <a:t> </a:t>
            </a:r>
            <a:endParaRPr lang="en-US" altLang="ja-JP" dirty="0" smtClean="0"/>
          </a:p>
          <a:p>
            <a:pPr lvl="1"/>
            <a:r>
              <a:rPr lang="ja-JP" altLang="en-US" dirty="0" smtClean="0"/>
              <a:t>つくばリポジトリ </a:t>
            </a:r>
            <a:r>
              <a:rPr lang="en-US" altLang="ja-JP" dirty="0" smtClean="0"/>
              <a:t>10</a:t>
            </a:r>
            <a:r>
              <a:rPr lang="ja-JP" altLang="en-US" dirty="0" smtClean="0"/>
              <a:t> </a:t>
            </a:r>
            <a:endParaRPr lang="en-US" altLang="ja-JP" dirty="0" smtClean="0"/>
          </a:p>
          <a:p>
            <a:pPr lvl="1"/>
            <a:r>
              <a:rPr lang="en-US" altLang="ja-JP" dirty="0" smtClean="0"/>
              <a:t>AAAS</a:t>
            </a:r>
            <a:r>
              <a:rPr lang="ja-JP" altLang="en-US" dirty="0" smtClean="0"/>
              <a:t> </a:t>
            </a:r>
            <a:r>
              <a:rPr lang="en-US" altLang="ja-JP" dirty="0" smtClean="0"/>
              <a:t>6</a:t>
            </a:r>
            <a:r>
              <a:rPr lang="ja-JP" altLang="en-US" dirty="0" smtClean="0"/>
              <a:t> </a:t>
            </a:r>
            <a:endParaRPr lang="en-US" altLang="ja-JP" dirty="0" smtClean="0"/>
          </a:p>
          <a:p>
            <a:pPr lvl="1"/>
            <a:r>
              <a:rPr lang="ja-JP" altLang="en-US" dirty="0" smtClean="0"/>
              <a:t>情報処理学会電子図書館 </a:t>
            </a:r>
            <a:r>
              <a:rPr lang="en-US" altLang="ja-JP" dirty="0" smtClean="0"/>
              <a:t>6</a:t>
            </a:r>
            <a:r>
              <a:rPr lang="ja-JP" altLang="en-US" dirty="0" smtClean="0"/>
              <a:t> </a:t>
            </a:r>
            <a:endParaRPr lang="en-US" altLang="ja-JP" dirty="0" smtClean="0"/>
          </a:p>
          <a:p>
            <a:pPr lvl="1"/>
            <a:r>
              <a:rPr lang="en-US" altLang="ja-JP" dirty="0" err="1" smtClean="0"/>
              <a:t>ScienceDirect</a:t>
            </a:r>
            <a:r>
              <a:rPr lang="ja-JP" altLang="en-US" dirty="0" smtClean="0"/>
              <a:t> </a:t>
            </a:r>
            <a:r>
              <a:rPr lang="en-US" altLang="ja-JP" dirty="0" smtClean="0"/>
              <a:t>4</a:t>
            </a:r>
            <a:r>
              <a:rPr lang="ja-JP" altLang="en-US" dirty="0" smtClean="0"/>
              <a:t> </a:t>
            </a:r>
            <a:endParaRPr lang="en-US" altLang="ja-JP" dirty="0" smtClean="0"/>
          </a:p>
          <a:p>
            <a:pPr lvl="1"/>
            <a:r>
              <a:rPr lang="ja-JP" altLang="en-US" dirty="0" smtClean="0"/>
              <a:t>東京大学機関リポジトリ </a:t>
            </a:r>
            <a:r>
              <a:rPr lang="en-US" altLang="ja-JP" dirty="0" smtClean="0"/>
              <a:t>4</a:t>
            </a:r>
            <a:r>
              <a:rPr lang="ja-JP" altLang="en-US" dirty="0" smtClean="0"/>
              <a:t> </a:t>
            </a:r>
            <a:endParaRPr lang="en-US" altLang="ja-JP" dirty="0" smtClean="0"/>
          </a:p>
          <a:p>
            <a:pPr lvl="1"/>
            <a:r>
              <a:rPr lang="ja-JP" altLang="en-US" dirty="0" smtClean="0"/>
              <a:t>（その他：学会サイト） </a:t>
            </a:r>
            <a:r>
              <a:rPr lang="en-US" altLang="ja-JP" dirty="0" smtClean="0"/>
              <a:t>4</a:t>
            </a:r>
          </a:p>
          <a:p>
            <a:pPr lvl="1"/>
            <a:r>
              <a:rPr lang="ja-JP" altLang="en-US" dirty="0" smtClean="0"/>
              <a:t> （その他：個人サイト） </a:t>
            </a:r>
            <a:r>
              <a:rPr lang="en-US" altLang="ja-JP" dirty="0" smtClean="0"/>
              <a:t>4</a:t>
            </a:r>
          </a:p>
          <a:p>
            <a:pPr lvl="1"/>
            <a:r>
              <a:rPr lang="ja-JP" altLang="en-US" dirty="0" smtClean="0"/>
              <a:t> </a:t>
            </a:r>
            <a:r>
              <a:rPr lang="en-US" altLang="ja-JP" dirty="0" err="1" smtClean="0"/>
              <a:t>SpringerLink</a:t>
            </a:r>
            <a:r>
              <a:rPr lang="ja-JP" altLang="en-US" dirty="0" smtClean="0"/>
              <a:t> </a:t>
            </a:r>
            <a:r>
              <a:rPr lang="en-US" altLang="ja-JP" dirty="0" smtClean="0"/>
              <a:t>3</a:t>
            </a:r>
            <a:r>
              <a:rPr lang="ja-JP" altLang="en-US" dirty="0" smtClean="0"/>
              <a:t> </a:t>
            </a:r>
            <a:endParaRPr lang="en-US" altLang="ja-JP" dirty="0" smtClean="0"/>
          </a:p>
          <a:p>
            <a:pPr lvl="1"/>
            <a:r>
              <a:rPr lang="ja-JP" altLang="en-US" dirty="0" smtClean="0"/>
              <a:t>（その他：大学のサイト） </a:t>
            </a:r>
            <a:r>
              <a:rPr lang="en-US" altLang="ja-JP" dirty="0" smtClean="0"/>
              <a:t>3</a:t>
            </a:r>
          </a:p>
          <a:p>
            <a:pPr lvl="1"/>
            <a:r>
              <a:rPr lang="ja-JP" altLang="en-US" dirty="0" smtClean="0"/>
              <a:t> </a:t>
            </a:r>
            <a:r>
              <a:rPr lang="en-US" altLang="ja-JP" dirty="0" smtClean="0"/>
              <a:t>Nature</a:t>
            </a:r>
            <a:r>
              <a:rPr lang="ja-JP" altLang="en-US" dirty="0" smtClean="0"/>
              <a:t> </a:t>
            </a:r>
            <a:r>
              <a:rPr lang="en-US" altLang="ja-JP" dirty="0" smtClean="0"/>
              <a:t>2</a:t>
            </a:r>
            <a:r>
              <a:rPr lang="ja-JP" altLang="en-US" dirty="0" smtClean="0"/>
              <a:t> </a:t>
            </a:r>
            <a:endParaRPr lang="en-US" altLang="ja-JP" dirty="0" smtClean="0"/>
          </a:p>
          <a:p>
            <a:pPr lvl="1"/>
            <a:r>
              <a:rPr lang="en-US" altLang="ja-JP" dirty="0" smtClean="0"/>
              <a:t>CiNii, </a:t>
            </a:r>
            <a:r>
              <a:rPr lang="ja-JP" altLang="en-US" dirty="0" smtClean="0"/>
              <a:t>情報処理学会研究報告 </a:t>
            </a:r>
            <a:r>
              <a:rPr lang="en-US" altLang="ja-JP" dirty="0" smtClean="0"/>
              <a:t>2</a:t>
            </a:r>
          </a:p>
          <a:p>
            <a:pPr lvl="1"/>
            <a:r>
              <a:rPr lang="ja-JP" altLang="en-US" dirty="0" smtClean="0"/>
              <a:t> </a:t>
            </a:r>
            <a:r>
              <a:rPr lang="en-US" altLang="ja-JP" dirty="0" err="1" smtClean="0"/>
              <a:t>PubMed</a:t>
            </a:r>
            <a:r>
              <a:rPr lang="en-US" altLang="ja-JP" dirty="0" smtClean="0"/>
              <a:t> Central</a:t>
            </a:r>
            <a:r>
              <a:rPr lang="ja-JP" altLang="en-US" dirty="0" smtClean="0"/>
              <a:t> </a:t>
            </a:r>
            <a:r>
              <a:rPr lang="en-US" altLang="ja-JP" dirty="0" smtClean="0"/>
              <a:t>2</a:t>
            </a:r>
            <a:r>
              <a:rPr lang="ja-JP" altLang="en-US" dirty="0" smtClean="0"/>
              <a:t> </a:t>
            </a:r>
            <a:endParaRPr lang="en-US" altLang="ja-JP" dirty="0" smtClean="0"/>
          </a:p>
        </p:txBody>
      </p:sp>
      <p:sp>
        <p:nvSpPr>
          <p:cNvPr id="7" name="コンテンツ プレースホルダ 6"/>
          <p:cNvSpPr>
            <a:spLocks noGrp="1"/>
          </p:cNvSpPr>
          <p:nvPr>
            <p:ph sz="half" idx="2"/>
          </p:nvPr>
        </p:nvSpPr>
        <p:spPr>
          <a:xfrm>
            <a:off x="4572000" y="1124744"/>
            <a:ext cx="4572000" cy="5733256"/>
          </a:xfrm>
        </p:spPr>
        <p:txBody>
          <a:bodyPr>
            <a:normAutofit fontScale="92500" lnSpcReduction="20000"/>
          </a:bodyPr>
          <a:lstStyle/>
          <a:p>
            <a:r>
              <a:rPr lang="ja-JP" altLang="en-US" dirty="0" smtClean="0"/>
              <a:t>掲載情報源</a:t>
            </a:r>
            <a:endParaRPr lang="en-US" altLang="ja-JP" dirty="0" smtClean="0"/>
          </a:p>
          <a:p>
            <a:pPr lvl="1"/>
            <a:r>
              <a:rPr lang="ja-JP" altLang="en-US" dirty="0" smtClean="0"/>
              <a:t>情報処理学会研究報告 </a:t>
            </a:r>
            <a:r>
              <a:rPr lang="en-US" altLang="ja-JP" dirty="0" smtClean="0"/>
              <a:t>17</a:t>
            </a:r>
          </a:p>
          <a:p>
            <a:pPr lvl="1"/>
            <a:r>
              <a:rPr lang="ja-JP" altLang="en-US" dirty="0" smtClean="0"/>
              <a:t>情報管理 </a:t>
            </a:r>
            <a:r>
              <a:rPr lang="en-US" altLang="ja-JP" dirty="0" smtClean="0"/>
              <a:t>10</a:t>
            </a:r>
            <a:r>
              <a:rPr lang="ja-JP" altLang="en-US" dirty="0" smtClean="0"/>
              <a:t> </a:t>
            </a:r>
            <a:endParaRPr lang="en-US" altLang="ja-JP" dirty="0" smtClean="0"/>
          </a:p>
          <a:p>
            <a:pPr lvl="1"/>
            <a:r>
              <a:rPr lang="en-US" altLang="ja-JP" dirty="0" smtClean="0"/>
              <a:t>Science</a:t>
            </a:r>
            <a:r>
              <a:rPr lang="ja-JP" altLang="en-US" dirty="0" smtClean="0"/>
              <a:t> </a:t>
            </a:r>
            <a:r>
              <a:rPr lang="en-US" altLang="ja-JP" dirty="0" smtClean="0"/>
              <a:t>6</a:t>
            </a:r>
            <a:r>
              <a:rPr lang="ja-JP" altLang="en-US" dirty="0" smtClean="0"/>
              <a:t> </a:t>
            </a:r>
            <a:endParaRPr lang="en-US" altLang="ja-JP" dirty="0" smtClean="0"/>
          </a:p>
          <a:p>
            <a:pPr lvl="1"/>
            <a:r>
              <a:rPr lang="ja-JP" altLang="en-US" dirty="0" smtClean="0"/>
              <a:t>信学技報 </a:t>
            </a:r>
            <a:r>
              <a:rPr lang="en-US" altLang="ja-JP" dirty="0" smtClean="0"/>
              <a:t>4</a:t>
            </a:r>
            <a:r>
              <a:rPr lang="ja-JP" altLang="en-US" dirty="0" smtClean="0"/>
              <a:t> </a:t>
            </a:r>
            <a:endParaRPr lang="en-US" altLang="ja-JP" dirty="0" smtClean="0"/>
          </a:p>
          <a:p>
            <a:pPr lvl="1"/>
            <a:r>
              <a:rPr lang="ja-JP" altLang="en-US" dirty="0" smtClean="0"/>
              <a:t>日本バーチャルリアリティ学会論文誌 </a:t>
            </a:r>
            <a:r>
              <a:rPr lang="en-US" altLang="ja-JP" dirty="0" smtClean="0"/>
              <a:t>4</a:t>
            </a:r>
            <a:r>
              <a:rPr lang="ja-JP" altLang="en-US" dirty="0" smtClean="0"/>
              <a:t> </a:t>
            </a:r>
            <a:endParaRPr lang="en-US" altLang="ja-JP" dirty="0" smtClean="0"/>
          </a:p>
          <a:p>
            <a:pPr lvl="1"/>
            <a:r>
              <a:rPr lang="ja-JP" altLang="en-US" dirty="0" smtClean="0"/>
              <a:t>情報処理学会論文誌 </a:t>
            </a:r>
            <a:r>
              <a:rPr lang="en-US" altLang="ja-JP" dirty="0" smtClean="0"/>
              <a:t>4</a:t>
            </a:r>
            <a:r>
              <a:rPr lang="ja-JP" altLang="en-US" dirty="0" smtClean="0"/>
              <a:t> </a:t>
            </a:r>
            <a:endParaRPr lang="en-US" altLang="ja-JP" dirty="0" smtClean="0"/>
          </a:p>
          <a:p>
            <a:pPr lvl="1"/>
            <a:r>
              <a:rPr lang="ja-JP" altLang="en-US" dirty="0" smtClean="0"/>
              <a:t>映像情報メディア学会誌 </a:t>
            </a:r>
            <a:r>
              <a:rPr lang="en-US" altLang="ja-JP" dirty="0" smtClean="0"/>
              <a:t>4</a:t>
            </a:r>
            <a:r>
              <a:rPr lang="ja-JP" altLang="en-US" dirty="0" smtClean="0"/>
              <a:t> </a:t>
            </a:r>
            <a:endParaRPr lang="en-US" altLang="ja-JP" dirty="0" smtClean="0"/>
          </a:p>
          <a:p>
            <a:pPr lvl="1"/>
            <a:r>
              <a:rPr lang="ja-JP" altLang="en-US" dirty="0" smtClean="0"/>
              <a:t>情報の科学と技術 </a:t>
            </a:r>
            <a:r>
              <a:rPr lang="en-US" altLang="ja-JP" dirty="0" smtClean="0"/>
              <a:t>3</a:t>
            </a:r>
            <a:r>
              <a:rPr lang="ja-JP" altLang="en-US" dirty="0" smtClean="0"/>
              <a:t> </a:t>
            </a:r>
            <a:endParaRPr lang="en-US" altLang="ja-JP" dirty="0" smtClean="0"/>
          </a:p>
          <a:p>
            <a:pPr lvl="1"/>
            <a:r>
              <a:rPr lang="ja-JP" altLang="en-US" dirty="0" smtClean="0"/>
              <a:t>ディジタル図書館 </a:t>
            </a:r>
            <a:r>
              <a:rPr lang="en-US" altLang="ja-JP" dirty="0" smtClean="0"/>
              <a:t>3</a:t>
            </a:r>
          </a:p>
          <a:p>
            <a:pPr lvl="1"/>
            <a:r>
              <a:rPr lang="ja-JP" altLang="en-US" dirty="0" smtClean="0"/>
              <a:t> （修士論文） </a:t>
            </a:r>
            <a:r>
              <a:rPr lang="en-US" altLang="ja-JP" dirty="0" smtClean="0"/>
              <a:t>2</a:t>
            </a:r>
            <a:r>
              <a:rPr lang="ja-JP" altLang="en-US" dirty="0" smtClean="0"/>
              <a:t> </a:t>
            </a:r>
            <a:endParaRPr lang="en-US" altLang="ja-JP" dirty="0" smtClean="0"/>
          </a:p>
          <a:p>
            <a:pPr lvl="1"/>
            <a:r>
              <a:rPr lang="ja-JP" altLang="en-US" dirty="0" smtClean="0"/>
              <a:t>人工知能学会論文誌 </a:t>
            </a:r>
            <a:r>
              <a:rPr lang="en-US" altLang="ja-JP" dirty="0" smtClean="0"/>
              <a:t>2</a:t>
            </a:r>
            <a:r>
              <a:rPr lang="ja-JP" altLang="en-US" dirty="0" smtClean="0"/>
              <a:t> </a:t>
            </a:r>
            <a:endParaRPr lang="en-US" altLang="ja-JP" dirty="0" smtClean="0"/>
          </a:p>
          <a:p>
            <a:pPr lvl="1"/>
            <a:r>
              <a:rPr lang="ja-JP" altLang="en-US" dirty="0" smtClean="0"/>
              <a:t>テレビジョン学会誌 </a:t>
            </a:r>
            <a:r>
              <a:rPr lang="en-US" altLang="ja-JP" dirty="0" smtClean="0"/>
              <a:t>2</a:t>
            </a:r>
            <a:r>
              <a:rPr lang="ja-JP" altLang="en-US" dirty="0" smtClean="0"/>
              <a:t> </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a:t>
            </a:fld>
            <a:endParaRPr kumimoji="1" lang="ja-JP" altLang="en-US" dirty="0"/>
          </a:p>
        </p:txBody>
      </p:sp>
      <p:sp>
        <p:nvSpPr>
          <p:cNvPr id="8" name="テキスト ボックス 7"/>
          <p:cNvSpPr txBox="1"/>
          <p:nvPr/>
        </p:nvSpPr>
        <p:spPr>
          <a:xfrm>
            <a:off x="3347864" y="6309320"/>
            <a:ext cx="2983509" cy="369332"/>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kumimoji="1" lang="ja-JP" altLang="en-US" dirty="0" smtClean="0"/>
              <a:t>機関リポジトリは全体で </a:t>
            </a:r>
            <a:r>
              <a:rPr lang="en-US" altLang="ja-JP" dirty="0" smtClean="0"/>
              <a:t>21</a:t>
            </a:r>
            <a:r>
              <a:rPr lang="ja-JP" altLang="en-US" dirty="0" smtClean="0"/>
              <a:t>件</a:t>
            </a:r>
            <a:endParaRPr kumimoji="1" lang="ja-JP"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電子書籍の事例</a:t>
            </a:r>
            <a:endParaRPr kumimoji="1" lang="ja-JP" altLang="en-US" dirty="0"/>
          </a:p>
        </p:txBody>
      </p:sp>
      <p:sp>
        <p:nvSpPr>
          <p:cNvPr id="3" name="コンテンツ プレースホルダ 2"/>
          <p:cNvSpPr>
            <a:spLocks noGrp="1"/>
          </p:cNvSpPr>
          <p:nvPr>
            <p:ph sz="half" idx="1"/>
          </p:nvPr>
        </p:nvSpPr>
        <p:spPr>
          <a:xfrm>
            <a:off x="457200" y="1600200"/>
            <a:ext cx="4038600" cy="5257800"/>
          </a:xfrm>
        </p:spPr>
        <p:txBody>
          <a:bodyPr>
            <a:normAutofit/>
          </a:bodyPr>
          <a:lstStyle/>
          <a:p>
            <a:r>
              <a:rPr kumimoji="1" lang="ja-JP" altLang="en-US" sz="3600" dirty="0" smtClean="0"/>
              <a:t>電子辞書</a:t>
            </a:r>
            <a:endParaRPr kumimoji="1" lang="en-US" altLang="ja-JP" sz="3600" dirty="0" smtClean="0"/>
          </a:p>
          <a:p>
            <a:r>
              <a:rPr lang="en-US" altLang="ja-JP" sz="3600" dirty="0" smtClean="0"/>
              <a:t>Kindle</a:t>
            </a:r>
          </a:p>
          <a:p>
            <a:r>
              <a:rPr lang="en-US" altLang="ja-JP" sz="3600" dirty="0" smtClean="0"/>
              <a:t>Kobo</a:t>
            </a:r>
          </a:p>
          <a:p>
            <a:r>
              <a:rPr lang="en-US" altLang="ja-JP" sz="3600" dirty="0" smtClean="0"/>
              <a:t>Sony Reader</a:t>
            </a:r>
          </a:p>
          <a:p>
            <a:r>
              <a:rPr lang="en-US" altLang="ja-JP" sz="3600" dirty="0" err="1" smtClean="0"/>
              <a:t>iPad</a:t>
            </a:r>
            <a:r>
              <a:rPr lang="en-US" altLang="ja-JP" sz="3600" dirty="0" smtClean="0"/>
              <a:t> / </a:t>
            </a:r>
            <a:r>
              <a:rPr lang="en-US" altLang="ja-JP" sz="3600" dirty="0" err="1" smtClean="0"/>
              <a:t>iPhone</a:t>
            </a:r>
            <a:endParaRPr lang="en-US" altLang="ja-JP" sz="3600" dirty="0" smtClean="0"/>
          </a:p>
          <a:p>
            <a:r>
              <a:rPr lang="en-US" altLang="ja-JP" sz="3600" dirty="0" err="1" smtClean="0"/>
              <a:t>Andoroid</a:t>
            </a:r>
            <a:endParaRPr lang="en-US" altLang="ja-JP" sz="3600" dirty="0" smtClean="0"/>
          </a:p>
        </p:txBody>
      </p:sp>
      <p:sp>
        <p:nvSpPr>
          <p:cNvPr id="5" name="コンテンツ プレースホルダ 4"/>
          <p:cNvSpPr>
            <a:spLocks noGrp="1"/>
          </p:cNvSpPr>
          <p:nvPr>
            <p:ph sz="half" idx="2"/>
          </p:nvPr>
        </p:nvSpPr>
        <p:spPr>
          <a:xfrm>
            <a:off x="4648200" y="1600200"/>
            <a:ext cx="4038600" cy="5257800"/>
          </a:xfrm>
        </p:spPr>
        <p:txBody>
          <a:bodyPr>
            <a:normAutofit/>
          </a:bodyPr>
          <a:lstStyle/>
          <a:p>
            <a:r>
              <a:rPr lang="ja-JP" altLang="en-US" sz="3600" dirty="0" smtClean="0"/>
              <a:t>電子コミック</a:t>
            </a:r>
            <a:endParaRPr lang="en-US" altLang="ja-JP" sz="3600" dirty="0" smtClean="0"/>
          </a:p>
          <a:p>
            <a:r>
              <a:rPr lang="en-US" altLang="ja-JP" sz="3600" dirty="0" smtClean="0"/>
              <a:t>PDF</a:t>
            </a:r>
          </a:p>
          <a:p>
            <a:r>
              <a:rPr lang="ja-JP" altLang="en-US" sz="3600" dirty="0" smtClean="0"/>
              <a:t>青空文庫</a:t>
            </a:r>
            <a:endParaRPr lang="en-US" altLang="ja-JP" sz="3600" dirty="0" smtClean="0"/>
          </a:p>
          <a:p>
            <a:r>
              <a:rPr lang="ja-JP" altLang="en-US" sz="3600" dirty="0" smtClean="0"/>
              <a:t>プロジェクト・グーテンベルグ</a:t>
            </a:r>
            <a:endParaRPr lang="en-US" altLang="ja-JP" sz="3600" dirty="0" smtClean="0"/>
          </a:p>
          <a:p>
            <a:r>
              <a:rPr lang="ja-JP" altLang="en-US" sz="3600" dirty="0" smtClean="0"/>
              <a:t>近代デジタルライブラリー</a:t>
            </a:r>
            <a:endParaRPr lang="en-US" altLang="ja-JP" sz="3600" dirty="0" smtClean="0"/>
          </a:p>
          <a:p>
            <a:endParaRPr kumimoji="1" lang="ja-JP" altLang="en-US" sz="3600"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40</a:t>
            </a:fld>
            <a:endParaRPr kumimoji="1" lang="ja-JP" altLang="en-US" dirty="0"/>
          </a:p>
        </p:txBody>
      </p:sp>
    </p:spTree>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第</a:t>
            </a:r>
            <a:r>
              <a:rPr lang="en-US" altLang="ja-JP" dirty="0" smtClean="0"/>
              <a:t>3</a:t>
            </a:r>
            <a:r>
              <a:rPr kumimoji="1" lang="ja-JP" altLang="en-US" dirty="0" smtClean="0"/>
              <a:t>回レポート課題</a:t>
            </a:r>
            <a:endParaRPr kumimoji="1" lang="ja-JP" altLang="en-US" dirty="0"/>
          </a:p>
        </p:txBody>
      </p:sp>
      <p:sp>
        <p:nvSpPr>
          <p:cNvPr id="3" name="コンテンツ プレースホルダ 2"/>
          <p:cNvSpPr>
            <a:spLocks noGrp="1"/>
          </p:cNvSpPr>
          <p:nvPr>
            <p:ph idx="1"/>
          </p:nvPr>
        </p:nvSpPr>
        <p:spPr>
          <a:xfrm>
            <a:off x="179512" y="1124744"/>
            <a:ext cx="8820472" cy="5733256"/>
          </a:xfrm>
        </p:spPr>
        <p:txBody>
          <a:bodyPr>
            <a:normAutofit fontScale="85000" lnSpcReduction="10000"/>
          </a:bodyPr>
          <a:lstStyle/>
          <a:p>
            <a:r>
              <a:rPr kumimoji="1" lang="ja-JP" altLang="en-US" dirty="0" smtClean="0"/>
              <a:t>電子書籍において用いられているコンテンツフォーマットを事例として一つ取り上げ、その</a:t>
            </a:r>
            <a:r>
              <a:rPr lang="ja-JP" altLang="en-US" dirty="0" smtClean="0"/>
              <a:t>フォーマットの特徴、閲覧環境、長所</a:t>
            </a:r>
            <a:r>
              <a:rPr kumimoji="1" lang="ja-JP" altLang="en-US" dirty="0" smtClean="0"/>
              <a:t>、短所等を</a:t>
            </a:r>
            <a:r>
              <a:rPr kumimoji="1" lang="ja-JP" altLang="en-US" u="sng" dirty="0" smtClean="0"/>
              <a:t>具体的</a:t>
            </a:r>
            <a:r>
              <a:rPr kumimoji="1" lang="ja-JP" altLang="en-US" dirty="0" smtClean="0"/>
              <a:t>に</a:t>
            </a:r>
            <a:r>
              <a:rPr lang="ja-JP" altLang="en-US" dirty="0" smtClean="0"/>
              <a:t>説明</a:t>
            </a:r>
            <a:r>
              <a:rPr kumimoji="1" lang="ja-JP" altLang="en-US" dirty="0" smtClean="0"/>
              <a:t>してください。</a:t>
            </a:r>
            <a:endParaRPr kumimoji="1" lang="en-US" altLang="ja-JP" dirty="0" smtClean="0"/>
          </a:p>
          <a:p>
            <a:pPr lvl="1"/>
            <a:r>
              <a:rPr lang="ja-JP" altLang="en-US" dirty="0" smtClean="0"/>
              <a:t>取り上げたフォーマットに関する参考文献を一つ以上、必ず記載すること。</a:t>
            </a:r>
            <a:endParaRPr lang="en-US" altLang="ja-JP" dirty="0" smtClean="0"/>
          </a:p>
          <a:p>
            <a:r>
              <a:rPr lang="en-US" altLang="ja-JP" dirty="0" smtClean="0"/>
              <a:t>A4</a:t>
            </a:r>
            <a:r>
              <a:rPr lang="ja-JP" altLang="en-US" dirty="0" smtClean="0"/>
              <a:t>用紙</a:t>
            </a:r>
            <a:r>
              <a:rPr lang="en-US" altLang="ja-JP" dirty="0" smtClean="0"/>
              <a:t>1</a:t>
            </a:r>
            <a:r>
              <a:rPr lang="ja-JP" altLang="en-US" dirty="0" smtClean="0"/>
              <a:t>枚にまとめること（書式自由）</a:t>
            </a:r>
            <a:endParaRPr lang="en-US" altLang="ja-JP" dirty="0" smtClean="0"/>
          </a:p>
          <a:p>
            <a:pPr lvl="1"/>
            <a:r>
              <a:rPr lang="en-US" altLang="ja-JP" dirty="0" smtClean="0"/>
              <a:t>2</a:t>
            </a:r>
            <a:r>
              <a:rPr lang="ja-JP" altLang="en-US" dirty="0" smtClean="0"/>
              <a:t>ページにわたる場合は裏面に記載のこと。</a:t>
            </a:r>
            <a:endParaRPr lang="en-US" altLang="ja-JP" dirty="0" smtClean="0"/>
          </a:p>
          <a:p>
            <a:r>
              <a:rPr lang="ja-JP" altLang="en-US" dirty="0" smtClean="0"/>
              <a:t>課題番号（</a:t>
            </a:r>
            <a:r>
              <a:rPr lang="ja-JP" altLang="en-US" b="1" dirty="0" smtClean="0"/>
              <a:t>第</a:t>
            </a:r>
            <a:r>
              <a:rPr lang="en-US" altLang="ja-JP" b="1" dirty="0" smtClean="0"/>
              <a:t>3</a:t>
            </a:r>
            <a:r>
              <a:rPr lang="ja-JP" altLang="en-US" b="1" dirty="0" smtClean="0"/>
              <a:t>回レポート課題</a:t>
            </a:r>
            <a:r>
              <a:rPr lang="ja-JP" altLang="en-US" dirty="0" smtClean="0"/>
              <a:t>）、提出年月日、学籍番号、所属、氏名を提出用紙の一番上に必ず記入すること</a:t>
            </a:r>
            <a:endParaRPr lang="en-US" altLang="ja-JP" dirty="0" smtClean="0"/>
          </a:p>
          <a:p>
            <a:r>
              <a:rPr lang="ja-JP" altLang="en-US" dirty="0" smtClean="0"/>
              <a:t>提出〆切：</a:t>
            </a:r>
            <a:r>
              <a:rPr lang="en-US" altLang="ja-JP" dirty="0" smtClean="0"/>
              <a:t>2013</a:t>
            </a:r>
            <a:r>
              <a:rPr lang="ja-JP" altLang="en-US" dirty="0" smtClean="0"/>
              <a:t>年</a:t>
            </a:r>
            <a:r>
              <a:rPr lang="en-US" altLang="ja-JP" dirty="0" smtClean="0"/>
              <a:t>5</a:t>
            </a:r>
            <a:r>
              <a:rPr lang="ja-JP" altLang="en-US" dirty="0" smtClean="0"/>
              <a:t>月</a:t>
            </a:r>
            <a:r>
              <a:rPr lang="en-US" altLang="ja-JP" dirty="0" smtClean="0"/>
              <a:t>30</a:t>
            </a:r>
            <a:r>
              <a:rPr lang="ja-JP" altLang="en-US" dirty="0" smtClean="0"/>
              <a:t>日（授業時間にて提出を求めます）</a:t>
            </a:r>
            <a:endParaRPr lang="en-US" altLang="ja-JP" dirty="0" smtClean="0"/>
          </a:p>
          <a:p>
            <a:pPr lvl="1"/>
            <a:r>
              <a:rPr lang="ja-JP" altLang="en-US" dirty="0" smtClean="0"/>
              <a:t>欠席等で当日に提出できない場合は、</a:t>
            </a:r>
            <a:r>
              <a:rPr lang="en-US" altLang="ja-JP" dirty="0" smtClean="0"/>
              <a:t>7D 208</a:t>
            </a:r>
            <a:r>
              <a:rPr lang="ja-JP" altLang="en-US" dirty="0" smtClean="0"/>
              <a:t>研究室前にレポート提出場所を用意するので、そちらに提出すること。</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41</a:t>
            </a:fld>
            <a:endParaRPr kumimoji="1" lang="ja-JP" altLang="en-US" dirty="0"/>
          </a:p>
        </p:txBody>
      </p:sp>
    </p:spTree>
  </p:cSld>
  <p:clrMapOvr>
    <a:masterClrMapping/>
  </p:clrMapOvr>
  <p:transition/>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a:bodyPr>
          <a:lstStyle/>
          <a:p>
            <a:r>
              <a:rPr kumimoji="1" lang="ja-JP" altLang="en-US" dirty="0" smtClean="0"/>
              <a:t>電子書籍におけるフォーマット</a:t>
            </a:r>
            <a:endParaRPr kumimoji="1" lang="ja-JP" altLang="en-US" dirty="0"/>
          </a:p>
        </p:txBody>
      </p:sp>
      <p:sp>
        <p:nvSpPr>
          <p:cNvPr id="3" name="コンテンツ プレースホルダ 2"/>
          <p:cNvSpPr>
            <a:spLocks noGrp="1"/>
          </p:cNvSpPr>
          <p:nvPr>
            <p:ph idx="1"/>
          </p:nvPr>
        </p:nvSpPr>
        <p:spPr/>
        <p:txBody>
          <a:bodyPr/>
          <a:lstStyle/>
          <a:p>
            <a:r>
              <a:rPr kumimoji="1" lang="en-US" altLang="ja-JP" dirty="0" smtClean="0"/>
              <a:t>PDF</a:t>
            </a:r>
          </a:p>
          <a:p>
            <a:r>
              <a:rPr lang="en-US" altLang="ja-JP" dirty="0" smtClean="0"/>
              <a:t>PostScript (PS)</a:t>
            </a:r>
          </a:p>
          <a:p>
            <a:r>
              <a:rPr lang="en-US" altLang="ja-JP" dirty="0" err="1" smtClean="0"/>
              <a:t>LaTeX</a:t>
            </a:r>
            <a:endParaRPr kumimoji="1" lang="en-US" altLang="ja-JP" dirty="0" smtClean="0"/>
          </a:p>
          <a:p>
            <a:r>
              <a:rPr lang="en-US" altLang="ja-JP" dirty="0" smtClean="0"/>
              <a:t>HTML</a:t>
            </a:r>
          </a:p>
          <a:p>
            <a:r>
              <a:rPr kumimoji="1" lang="ja-JP" altLang="en-US" dirty="0" smtClean="0"/>
              <a:t>（</a:t>
            </a:r>
            <a:r>
              <a:rPr kumimoji="1" lang="en-US" altLang="ja-JP" dirty="0" smtClean="0"/>
              <a:t>XML</a:t>
            </a:r>
            <a:r>
              <a:rPr kumimoji="1" lang="ja-JP" altLang="en-US" dirty="0" smtClean="0"/>
              <a:t>）</a:t>
            </a:r>
            <a:endParaRPr kumimoji="1" lang="en-US" altLang="ja-JP" dirty="0" smtClean="0"/>
          </a:p>
          <a:p>
            <a:r>
              <a:rPr kumimoji="1" lang="ja-JP" altLang="en-US" dirty="0" smtClean="0"/>
              <a:t>（ビデオ）</a:t>
            </a:r>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42</a:t>
            </a:fld>
            <a:endParaRPr kumimoji="1" lang="ja-JP" altLang="en-US"/>
          </a:p>
        </p:txBody>
      </p:sp>
    </p:spTree>
  </p:cSld>
  <p:clrMapOvr>
    <a:masterClrMapping/>
  </p:clrMapOvr>
  <p:transition/>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PDF (Portable Document Format)</a:t>
            </a:r>
            <a:endParaRPr kumimoji="1" lang="ja-JP" altLang="en-US" dirty="0"/>
          </a:p>
        </p:txBody>
      </p:sp>
      <p:sp>
        <p:nvSpPr>
          <p:cNvPr id="3" name="コンテンツ プレースホルダ 2"/>
          <p:cNvSpPr>
            <a:spLocks noGrp="1"/>
          </p:cNvSpPr>
          <p:nvPr>
            <p:ph idx="1"/>
          </p:nvPr>
        </p:nvSpPr>
        <p:spPr/>
        <p:txBody>
          <a:bodyPr>
            <a:normAutofit fontScale="92500" lnSpcReduction="10000"/>
          </a:bodyPr>
          <a:lstStyle/>
          <a:p>
            <a:r>
              <a:rPr kumimoji="1" lang="en-US" altLang="ja-JP" dirty="0" smtClean="0"/>
              <a:t>Portable: </a:t>
            </a:r>
            <a:r>
              <a:rPr kumimoji="1" lang="ja-JP" altLang="en-US" dirty="0" smtClean="0"/>
              <a:t>持ち運び可能な</a:t>
            </a:r>
            <a:r>
              <a:rPr kumimoji="1" lang="en-US" altLang="ja-JP" dirty="0" smtClean="0"/>
              <a:t>…</a:t>
            </a:r>
          </a:p>
          <a:p>
            <a:r>
              <a:rPr lang="en-US" altLang="ja-JP" dirty="0" smtClean="0"/>
              <a:t>Document Format: </a:t>
            </a:r>
            <a:r>
              <a:rPr lang="ja-JP" altLang="en-US" dirty="0" smtClean="0"/>
              <a:t>文書形式</a:t>
            </a:r>
            <a:endParaRPr lang="en-US" altLang="ja-JP" dirty="0" smtClean="0"/>
          </a:p>
          <a:p>
            <a:r>
              <a:rPr kumimoji="1" lang="ja-JP" altLang="en-US" dirty="0" smtClean="0"/>
              <a:t>コンピュータの機種や環境によらず、オリジナルのイメージをかなりの程度正確に再生できる。</a:t>
            </a:r>
            <a:endParaRPr kumimoji="1" lang="en-US" altLang="ja-JP" dirty="0" smtClean="0"/>
          </a:p>
          <a:p>
            <a:r>
              <a:rPr kumimoji="1" lang="ja-JP" altLang="en-US" dirty="0" smtClean="0"/>
              <a:t>元々は</a:t>
            </a:r>
            <a:r>
              <a:rPr kumimoji="1" lang="en-US" altLang="ja-JP" dirty="0" smtClean="0"/>
              <a:t>PostScript</a:t>
            </a:r>
            <a:r>
              <a:rPr kumimoji="1" lang="ja-JP" altLang="en-US" dirty="0" smtClean="0"/>
              <a:t>（プリンタ用ベクタ描画言語）が背景</a:t>
            </a:r>
            <a:endParaRPr kumimoji="1" lang="en-US" altLang="ja-JP" dirty="0" smtClean="0"/>
          </a:p>
          <a:p>
            <a:r>
              <a:rPr kumimoji="1" lang="ja-JP" altLang="en-US" dirty="0" smtClean="0"/>
              <a:t>印刷媒体＋コンピュータ上でのデータ交換</a:t>
            </a:r>
            <a:endParaRPr lang="en-US" altLang="ja-JP" dirty="0" smtClean="0"/>
          </a:p>
          <a:p>
            <a:pPr lvl="1"/>
            <a:r>
              <a:rPr kumimoji="1" lang="ja-JP" altLang="en-US" dirty="0" smtClean="0"/>
              <a:t>ディスプレイモニタ上での表示</a:t>
            </a:r>
            <a:endParaRPr kumimoji="1" lang="en-US" altLang="ja-JP" dirty="0" smtClean="0"/>
          </a:p>
          <a:p>
            <a:pPr lvl="1"/>
            <a:r>
              <a:rPr lang="ja-JP" altLang="en-US" dirty="0" smtClean="0"/>
              <a:t>文書情報（メタデータ）</a:t>
            </a:r>
            <a:endParaRPr lang="en-US" altLang="ja-JP" dirty="0" smtClean="0"/>
          </a:p>
          <a:p>
            <a:pPr lvl="1"/>
            <a:r>
              <a:rPr kumimoji="1" lang="ja-JP" altLang="en-US" dirty="0" smtClean="0"/>
              <a:t>ページ送り；ランダムアクセス</a:t>
            </a:r>
            <a:endParaRPr lang="en-US" altLang="ja-JP" dirty="0" smtClean="0"/>
          </a:p>
          <a:p>
            <a:r>
              <a:rPr kumimoji="1" lang="ja-JP" altLang="en-US" dirty="0" smtClean="0"/>
              <a:t>異なる環境でもレイアウトがほぼ一定</a:t>
            </a:r>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43</a:t>
            </a:fld>
            <a:endParaRPr kumimoji="1" lang="ja-JP" altLang="en-US" dirty="0"/>
          </a:p>
        </p:txBody>
      </p:sp>
    </p:spTree>
  </p:cSld>
  <p:clrMapOvr>
    <a:masterClrMapping/>
  </p:clrMapOvr>
  <p:transition/>
</p:sld>
</file>

<file path=ppt/slides/slide4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HTML (Hypertext Markup Language)</a:t>
            </a:r>
            <a:endParaRPr kumimoji="1" lang="ja-JP" altLang="en-US" dirty="0"/>
          </a:p>
        </p:txBody>
      </p:sp>
      <p:sp>
        <p:nvSpPr>
          <p:cNvPr id="3" name="コンテンツ プレースホルダ 2"/>
          <p:cNvSpPr>
            <a:spLocks noGrp="1"/>
          </p:cNvSpPr>
          <p:nvPr>
            <p:ph idx="1"/>
          </p:nvPr>
        </p:nvSpPr>
        <p:spPr>
          <a:xfrm>
            <a:off x="179512" y="1196752"/>
            <a:ext cx="8496944" cy="5184576"/>
          </a:xfrm>
        </p:spPr>
        <p:txBody>
          <a:bodyPr/>
          <a:lstStyle/>
          <a:p>
            <a:r>
              <a:rPr kumimoji="1" lang="ja-JP" altLang="en-US" dirty="0" smtClean="0"/>
              <a:t>ウェブ上でのコンテンツ記述用言語</a:t>
            </a:r>
            <a:endParaRPr kumimoji="1" lang="en-US" altLang="ja-JP" dirty="0" smtClean="0"/>
          </a:p>
          <a:p>
            <a:r>
              <a:rPr lang="ja-JP" altLang="en-US" dirty="0" smtClean="0"/>
              <a:t>ハイパーメディア；ハイパーテキスト</a:t>
            </a:r>
            <a:endParaRPr lang="en-US" altLang="ja-JP" dirty="0" smtClean="0"/>
          </a:p>
          <a:p>
            <a:pPr lvl="1"/>
            <a:r>
              <a:rPr kumimoji="1" lang="ja-JP" altLang="en-US" dirty="0" smtClean="0"/>
              <a:t>リンク</a:t>
            </a:r>
            <a:endParaRPr kumimoji="1" lang="en-US" altLang="ja-JP" dirty="0" smtClean="0"/>
          </a:p>
          <a:p>
            <a:pPr lvl="1"/>
            <a:r>
              <a:rPr lang="ja-JP" altLang="en-US" dirty="0" smtClean="0"/>
              <a:t>ページ埋め込み</a:t>
            </a:r>
            <a:endParaRPr kumimoji="1" lang="en-US" altLang="ja-JP" dirty="0" smtClean="0"/>
          </a:p>
          <a:p>
            <a:r>
              <a:rPr kumimoji="1" lang="ja-JP" altLang="en-US" dirty="0" smtClean="0"/>
              <a:t>タグ；メタデータ；構造</a:t>
            </a:r>
            <a:endParaRPr kumimoji="1" lang="en-US" altLang="ja-JP" dirty="0" smtClean="0"/>
          </a:p>
          <a:p>
            <a:r>
              <a:rPr kumimoji="1" lang="ja-JP" altLang="en-US" dirty="0" smtClean="0"/>
              <a:t>テキストデータのやり取り</a:t>
            </a:r>
            <a:endParaRPr kumimoji="1" lang="en-US" altLang="ja-JP" dirty="0" smtClean="0"/>
          </a:p>
          <a:p>
            <a:r>
              <a:rPr kumimoji="1" lang="ja-JP" altLang="en-US" dirty="0" smtClean="0"/>
              <a:t>マルチメディア（画像、音声、動画）</a:t>
            </a:r>
            <a:endParaRPr kumimoji="1" lang="en-US" altLang="ja-JP" dirty="0" smtClean="0"/>
          </a:p>
          <a:p>
            <a:r>
              <a:rPr kumimoji="1" lang="ja-JP" altLang="en-US" dirty="0" smtClean="0"/>
              <a:t>ウェブブラウザによる解釈と描画</a:t>
            </a:r>
            <a:endParaRPr kumimoji="1" lang="en-US" altLang="ja-JP" dirty="0" smtClean="0"/>
          </a:p>
          <a:p>
            <a:r>
              <a:rPr kumimoji="1" lang="ja-JP" altLang="en-US" dirty="0" smtClean="0"/>
              <a:t>ダイナミックな表現；インタラクション</a:t>
            </a:r>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44</a:t>
            </a:fld>
            <a:endParaRPr kumimoji="1" lang="ja-JP" altLang="en-US" dirty="0"/>
          </a:p>
        </p:txBody>
      </p:sp>
      <p:sp>
        <p:nvSpPr>
          <p:cNvPr id="5" name="テキスト ボックス 4"/>
          <p:cNvSpPr txBox="1"/>
          <p:nvPr/>
        </p:nvSpPr>
        <p:spPr>
          <a:xfrm>
            <a:off x="6639558" y="2276872"/>
            <a:ext cx="2468946" cy="2862322"/>
          </a:xfrm>
          <a:prstGeom prst="rect">
            <a:avLst/>
          </a:prstGeom>
          <a:ln w="12700">
            <a:solidFill>
              <a:schemeClr val="accent1"/>
            </a:solidFill>
          </a:ln>
        </p:spPr>
        <p:style>
          <a:lnRef idx="2">
            <a:schemeClr val="dk1"/>
          </a:lnRef>
          <a:fillRef idx="1">
            <a:schemeClr val="lt1"/>
          </a:fillRef>
          <a:effectRef idx="0">
            <a:schemeClr val="dk1"/>
          </a:effectRef>
          <a:fontRef idx="minor">
            <a:schemeClr val="dk1"/>
          </a:fontRef>
        </p:style>
        <p:txBody>
          <a:bodyPr wrap="none" rtlCol="0">
            <a:spAutoFit/>
          </a:bodyPr>
          <a:lstStyle/>
          <a:p>
            <a:r>
              <a:rPr kumimoji="1" lang="en-US" altLang="ja-JP" sz="2000" dirty="0" smtClean="0"/>
              <a:t>&lt;html&gt;</a:t>
            </a:r>
          </a:p>
          <a:p>
            <a:r>
              <a:rPr lang="en-US" altLang="ja-JP" sz="2000" dirty="0" smtClean="0"/>
              <a:t>&lt;head&gt;</a:t>
            </a:r>
          </a:p>
          <a:p>
            <a:r>
              <a:rPr kumimoji="1" lang="en-US" altLang="ja-JP" sz="2000" dirty="0" smtClean="0"/>
              <a:t>&lt;title&gt;</a:t>
            </a:r>
            <a:r>
              <a:rPr kumimoji="1" lang="ja-JP" altLang="en-US" sz="2000" dirty="0" smtClean="0"/>
              <a:t>タイトル</a:t>
            </a:r>
            <a:r>
              <a:rPr kumimoji="1" lang="en-US" altLang="ja-JP" sz="2000" dirty="0" smtClean="0"/>
              <a:t>&lt;/title&gt;</a:t>
            </a:r>
          </a:p>
          <a:p>
            <a:r>
              <a:rPr lang="en-US" altLang="ja-JP" sz="2000" dirty="0" smtClean="0"/>
              <a:t>&lt;/head&gt;</a:t>
            </a:r>
          </a:p>
          <a:p>
            <a:r>
              <a:rPr kumimoji="1" lang="en-US" altLang="ja-JP" sz="2000" dirty="0" smtClean="0"/>
              <a:t>&lt;body&gt;</a:t>
            </a:r>
          </a:p>
          <a:p>
            <a:r>
              <a:rPr lang="en-US" altLang="ja-JP" sz="2000" dirty="0" smtClean="0"/>
              <a:t>&lt;h1&gt;</a:t>
            </a:r>
            <a:r>
              <a:rPr lang="ja-JP" altLang="en-US" sz="2000" dirty="0" smtClean="0"/>
              <a:t>見出し</a:t>
            </a:r>
            <a:r>
              <a:rPr lang="en-US" altLang="ja-JP" sz="2000" dirty="0" smtClean="0"/>
              <a:t>&lt;/h1&gt;</a:t>
            </a:r>
            <a:endParaRPr kumimoji="1" lang="en-US" altLang="ja-JP" sz="2000" dirty="0" smtClean="0"/>
          </a:p>
          <a:p>
            <a:r>
              <a:rPr lang="en-US" altLang="ja-JP" sz="2000" dirty="0" smtClean="0"/>
              <a:t>&lt;p&gt;</a:t>
            </a:r>
            <a:r>
              <a:rPr lang="ja-JP" altLang="en-US" sz="2000" dirty="0" smtClean="0"/>
              <a:t>段落</a:t>
            </a:r>
            <a:r>
              <a:rPr kumimoji="1" lang="en-US" altLang="ja-JP" sz="2000" dirty="0" smtClean="0"/>
              <a:t>&lt;/p&gt;</a:t>
            </a:r>
          </a:p>
          <a:p>
            <a:r>
              <a:rPr lang="en-US" altLang="ja-JP" sz="2000" dirty="0" smtClean="0"/>
              <a:t>&lt;/body&gt;</a:t>
            </a:r>
          </a:p>
          <a:p>
            <a:r>
              <a:rPr kumimoji="1" lang="en-US" altLang="ja-JP" sz="2000" dirty="0" smtClean="0"/>
              <a:t>&lt;/html&gt;</a:t>
            </a:r>
            <a:endParaRPr kumimoji="1" lang="ja-JP" altLang="en-US" sz="2000" dirty="0"/>
          </a:p>
        </p:txBody>
      </p:sp>
    </p:spTree>
  </p:cSld>
  <p:clrMapOvr>
    <a:masterClrMapping/>
  </p:clrMapOvr>
  <p:transition/>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en-US" altLang="ja-JP" dirty="0" smtClean="0"/>
              <a:t>XML (Extensible Markup Language)</a:t>
            </a:r>
            <a:endParaRPr kumimoji="1" lang="ja-JP" altLang="en-US" dirty="0"/>
          </a:p>
        </p:txBody>
      </p:sp>
      <p:sp>
        <p:nvSpPr>
          <p:cNvPr id="3" name="コンテンツ プレースホルダ 2"/>
          <p:cNvSpPr>
            <a:spLocks noGrp="1"/>
          </p:cNvSpPr>
          <p:nvPr>
            <p:ph idx="1"/>
          </p:nvPr>
        </p:nvSpPr>
        <p:spPr/>
        <p:txBody>
          <a:bodyPr>
            <a:normAutofit lnSpcReduction="10000"/>
          </a:bodyPr>
          <a:lstStyle/>
          <a:p>
            <a:r>
              <a:rPr lang="ja-JP" altLang="en-US" dirty="0" smtClean="0"/>
              <a:t>順序付き</a:t>
            </a:r>
            <a:r>
              <a:rPr kumimoji="1" lang="ja-JP" altLang="en-US" dirty="0" smtClean="0"/>
              <a:t>木構造による表現</a:t>
            </a:r>
            <a:endParaRPr kumimoji="1" lang="en-US" altLang="ja-JP" dirty="0" smtClean="0"/>
          </a:p>
          <a:p>
            <a:r>
              <a:rPr lang="ja-JP" altLang="en-US" dirty="0" smtClean="0"/>
              <a:t>スキーマ（文書内容の定義）に則った、個別のインスタンス言語</a:t>
            </a:r>
            <a:endParaRPr lang="en-US" altLang="ja-JP" dirty="0" smtClean="0"/>
          </a:p>
          <a:p>
            <a:pPr lvl="1"/>
            <a:r>
              <a:rPr kumimoji="1" lang="en-US" altLang="ja-JP" dirty="0" smtClean="0"/>
              <a:t>HTML</a:t>
            </a:r>
          </a:p>
          <a:p>
            <a:pPr lvl="1"/>
            <a:r>
              <a:rPr lang="ja-JP" altLang="en-US" dirty="0" smtClean="0"/>
              <a:t>その他の文書形式</a:t>
            </a:r>
            <a:endParaRPr lang="en-US" altLang="ja-JP" dirty="0" smtClean="0"/>
          </a:p>
          <a:p>
            <a:r>
              <a:rPr lang="ja-JP" altLang="en-US" dirty="0" smtClean="0"/>
              <a:t>参照関係</a:t>
            </a:r>
            <a:endParaRPr lang="en-US" altLang="ja-JP" dirty="0" smtClean="0"/>
          </a:p>
          <a:p>
            <a:r>
              <a:rPr lang="ja-JP" altLang="en-US" dirty="0" smtClean="0"/>
              <a:t>文字コード：</a:t>
            </a:r>
            <a:r>
              <a:rPr lang="en-US" altLang="ja-JP" dirty="0" smtClean="0"/>
              <a:t>Unicode</a:t>
            </a:r>
          </a:p>
          <a:p>
            <a:r>
              <a:rPr lang="ja-JP" altLang="en-US" dirty="0" smtClean="0"/>
              <a:t>元情報としての</a:t>
            </a:r>
            <a:r>
              <a:rPr lang="en-US" altLang="ja-JP" dirty="0" smtClean="0"/>
              <a:t>XML</a:t>
            </a:r>
            <a:r>
              <a:rPr lang="ja-JP" altLang="en-US" dirty="0" smtClean="0"/>
              <a:t>文書</a:t>
            </a:r>
            <a:endParaRPr lang="en-US" altLang="ja-JP" dirty="0" smtClean="0"/>
          </a:p>
          <a:p>
            <a:pPr lvl="1"/>
            <a:r>
              <a:rPr kumimoji="1" lang="ja-JP" altLang="en-US" dirty="0" smtClean="0"/>
              <a:t>変換することにより、他のデータ形式へ</a:t>
            </a:r>
            <a:endParaRPr kumimoji="1" lang="en-US" altLang="ja-JP" dirty="0" smtClean="0"/>
          </a:p>
          <a:p>
            <a:pPr lvl="1"/>
            <a:r>
              <a:rPr lang="en-US" altLang="ja-JP" dirty="0" smtClean="0"/>
              <a:t>One source multiple use…</a:t>
            </a:r>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45</a:t>
            </a:fld>
            <a:endParaRPr kumimoji="1" lang="ja-JP" altLang="en-US" dirty="0"/>
          </a:p>
        </p:txBody>
      </p:sp>
    </p:spTree>
  </p:cSld>
  <p:clrMapOvr>
    <a:masterClrMapping/>
  </p:clrMapOvr>
  <p:transition/>
</p:sld>
</file>

<file path=ppt/slides/slide4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0" y="53752"/>
            <a:ext cx="9144000" cy="1143000"/>
          </a:xfrm>
        </p:spPr>
        <p:txBody>
          <a:bodyPr>
            <a:normAutofit fontScale="90000"/>
          </a:bodyPr>
          <a:lstStyle/>
          <a:p>
            <a:r>
              <a:rPr lang="ja-JP" altLang="en-US" dirty="0" smtClean="0"/>
              <a:t>オンラインジャーナルの動向</a:t>
            </a:r>
            <a:r>
              <a:rPr lang="en-US" altLang="ja-JP" dirty="0" smtClean="0"/>
              <a:t/>
            </a:r>
            <a:br>
              <a:rPr lang="en-US" altLang="ja-JP" dirty="0" smtClean="0"/>
            </a:br>
            <a:r>
              <a:rPr lang="en-US" altLang="ja-JP" dirty="0" smtClean="0"/>
              <a:t>― </a:t>
            </a:r>
            <a:r>
              <a:rPr lang="ja-JP" altLang="en-US" dirty="0" smtClean="0"/>
              <a:t>オープンサイエンス（</a:t>
            </a:r>
            <a:r>
              <a:rPr lang="en-US" altLang="ja-JP" dirty="0" smtClean="0"/>
              <a:t>Open Science</a:t>
            </a:r>
            <a:r>
              <a:rPr lang="ja-JP" altLang="en-US" dirty="0" smtClean="0"/>
              <a:t>）</a:t>
            </a:r>
            <a:r>
              <a:rPr lang="en-US" altLang="ja-JP" dirty="0" smtClean="0"/>
              <a:t> ―</a:t>
            </a:r>
            <a:endParaRPr kumimoji="1" lang="ja-JP" altLang="en-US" dirty="0"/>
          </a:p>
        </p:txBody>
      </p:sp>
      <p:sp>
        <p:nvSpPr>
          <p:cNvPr id="3" name="コンテンツ プレースホルダ 2"/>
          <p:cNvSpPr>
            <a:spLocks noGrp="1"/>
          </p:cNvSpPr>
          <p:nvPr>
            <p:ph idx="1"/>
          </p:nvPr>
        </p:nvSpPr>
        <p:spPr>
          <a:xfrm>
            <a:off x="323528" y="1484784"/>
            <a:ext cx="8496944" cy="5373216"/>
          </a:xfrm>
        </p:spPr>
        <p:txBody>
          <a:bodyPr/>
          <a:lstStyle/>
          <a:p>
            <a:r>
              <a:rPr lang="ja-JP" altLang="en-US" dirty="0" smtClean="0"/>
              <a:t>背景</a:t>
            </a:r>
            <a:endParaRPr lang="en-US" altLang="ja-JP" dirty="0" smtClean="0"/>
          </a:p>
          <a:p>
            <a:pPr lvl="1"/>
            <a:r>
              <a:rPr lang="ja-JP" altLang="en-US" dirty="0" smtClean="0"/>
              <a:t>オープンアクセス</a:t>
            </a:r>
            <a:endParaRPr lang="en-US" altLang="ja-JP" dirty="0" smtClean="0"/>
          </a:p>
          <a:p>
            <a:pPr lvl="1"/>
            <a:r>
              <a:rPr lang="ja-JP" altLang="en-US" dirty="0" smtClean="0"/>
              <a:t>オープンデータ</a:t>
            </a:r>
            <a:endParaRPr lang="en-US" altLang="ja-JP" dirty="0" smtClean="0"/>
          </a:p>
          <a:p>
            <a:r>
              <a:rPr lang="ja-JP" altLang="en-US" dirty="0" smtClean="0"/>
              <a:t>インフォーマルコミュニケーションの補完</a:t>
            </a:r>
            <a:endParaRPr lang="en-US" altLang="ja-JP" dirty="0" smtClean="0"/>
          </a:p>
          <a:p>
            <a:r>
              <a:rPr lang="ja-JP" altLang="en-US" dirty="0" smtClean="0"/>
              <a:t>ウェブ上でのコメント、査読機能</a:t>
            </a:r>
            <a:endParaRPr lang="en-US" altLang="ja-JP" dirty="0" smtClean="0"/>
          </a:p>
          <a:p>
            <a:endParaRPr lang="en-US" altLang="ja-JP" dirty="0" smtClean="0"/>
          </a:p>
          <a:p>
            <a:r>
              <a:rPr lang="ja-JP" altLang="en-US" dirty="0" smtClean="0"/>
              <a:t>（査読とはどうあるべきか？）</a:t>
            </a:r>
            <a:endParaRPr lang="en-US" altLang="ja-JP" dirty="0" smtClean="0"/>
          </a:p>
          <a:p>
            <a:r>
              <a:rPr lang="ja-JP" altLang="en-US" dirty="0" smtClean="0"/>
              <a:t>（科学的であるとはどういうものか？）</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46</a:t>
            </a:fld>
            <a:endParaRPr kumimoji="1" lang="ja-JP" altLang="en-US" dirty="0"/>
          </a:p>
        </p:txBody>
      </p:sp>
    </p:spTree>
  </p:cSld>
  <p:clrMapOvr>
    <a:masterClrMapping/>
  </p:clrMapOvr>
  <p:transition/>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7" name="Picture 3"/>
          <p:cNvPicPr>
            <a:picLocks noChangeAspect="1" noChangeArrowheads="1"/>
          </p:cNvPicPr>
          <p:nvPr/>
        </p:nvPicPr>
        <p:blipFill>
          <a:blip r:embed="rId2" cstate="print"/>
          <a:srcRect/>
          <a:stretch>
            <a:fillRect/>
          </a:stretch>
        </p:blipFill>
        <p:spPr bwMode="auto">
          <a:xfrm>
            <a:off x="-1524000" y="-381000"/>
            <a:ext cx="12192000" cy="7620000"/>
          </a:xfrm>
          <a:prstGeom prst="rect">
            <a:avLst/>
          </a:prstGeom>
          <a:noFill/>
          <a:ln w="9525">
            <a:noFill/>
            <a:miter lim="800000"/>
            <a:headEnd/>
            <a:tailEnd/>
          </a:ln>
        </p:spPr>
      </p:pic>
      <p:sp>
        <p:nvSpPr>
          <p:cNvPr id="8" name="正方形/長方形 7"/>
          <p:cNvSpPr/>
          <p:nvPr/>
        </p:nvSpPr>
        <p:spPr>
          <a:xfrm>
            <a:off x="3753823" y="5631631"/>
            <a:ext cx="4706609" cy="461665"/>
          </a:xfrm>
          <a:prstGeom prst="rect">
            <a:avLst/>
          </a:prstGeom>
        </p:spPr>
        <p:style>
          <a:lnRef idx="2">
            <a:schemeClr val="accent1"/>
          </a:lnRef>
          <a:fillRef idx="1">
            <a:schemeClr val="lt1"/>
          </a:fillRef>
          <a:effectRef idx="0">
            <a:schemeClr val="accent1"/>
          </a:effectRef>
          <a:fontRef idx="minor">
            <a:schemeClr val="dk1"/>
          </a:fontRef>
        </p:style>
        <p:txBody>
          <a:bodyPr wrap="none">
            <a:spAutoFit/>
          </a:bodyPr>
          <a:lstStyle/>
          <a:p>
            <a:r>
              <a:rPr lang="en-US" altLang="ja-JP" sz="2400" dirty="0" smtClean="0">
                <a:hlinkClick r:id="rId3"/>
              </a:rPr>
              <a:t>http://www.articleofthefuture.com/</a:t>
            </a:r>
            <a:endParaRPr lang="ja-JP" altLang="en-US" sz="2400" dirty="0"/>
          </a:p>
        </p:txBody>
      </p:sp>
    </p:spTree>
  </p:cSld>
  <p:clrMapOvr>
    <a:masterClrMapping/>
  </p:clrMapOvr>
  <p:transition/>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一つの論文原稿の複数バージョン</a:t>
            </a:r>
            <a:r>
              <a:rPr kumimoji="1" lang="en-US" altLang="ja-JP" dirty="0" smtClean="0"/>
              <a:t/>
            </a:r>
            <a:br>
              <a:rPr kumimoji="1" lang="en-US" altLang="ja-JP" dirty="0" smtClean="0"/>
            </a:br>
            <a:r>
              <a:rPr lang="en-US" altLang="ja-JP" dirty="0" smtClean="0"/>
              <a:t>- </a:t>
            </a:r>
            <a:r>
              <a:rPr kumimoji="1" lang="ja-JP" altLang="en-US" dirty="0" smtClean="0"/>
              <a:t>版と種類 </a:t>
            </a:r>
            <a:r>
              <a:rPr kumimoji="1" lang="en-US" altLang="ja-JP" dirty="0" smtClean="0"/>
              <a:t>-</a:t>
            </a:r>
            <a:endParaRPr kumimoji="1" lang="ja-JP" altLang="en-US" dirty="0"/>
          </a:p>
        </p:txBody>
      </p:sp>
      <p:sp>
        <p:nvSpPr>
          <p:cNvPr id="3" name="コンテンツ プレースホルダ 2"/>
          <p:cNvSpPr>
            <a:spLocks noGrp="1"/>
          </p:cNvSpPr>
          <p:nvPr>
            <p:ph idx="1"/>
          </p:nvPr>
        </p:nvSpPr>
        <p:spPr>
          <a:xfrm>
            <a:off x="323528" y="1196752"/>
            <a:ext cx="8496944" cy="5661248"/>
          </a:xfrm>
        </p:spPr>
        <p:txBody>
          <a:bodyPr>
            <a:normAutofit/>
          </a:bodyPr>
          <a:lstStyle/>
          <a:p>
            <a:r>
              <a:rPr lang="ja-JP" altLang="en-US" dirty="0" smtClean="0"/>
              <a:t>作成過程、執筆過程による差異</a:t>
            </a:r>
            <a:endParaRPr lang="en-US" altLang="ja-JP" dirty="0" smtClean="0"/>
          </a:p>
          <a:p>
            <a:pPr lvl="1"/>
            <a:r>
              <a:rPr kumimoji="1" lang="ja-JP" altLang="en-US" dirty="0" smtClean="0"/>
              <a:t>投稿原稿</a:t>
            </a:r>
            <a:endParaRPr kumimoji="1" lang="en-US" altLang="ja-JP" dirty="0" smtClean="0"/>
          </a:p>
          <a:p>
            <a:pPr lvl="1"/>
            <a:r>
              <a:rPr lang="ja-JP" altLang="en-US" dirty="0" smtClean="0"/>
              <a:t>著者最終稿 </a:t>
            </a:r>
            <a:r>
              <a:rPr lang="en-US" altLang="ja-JP" dirty="0" smtClean="0"/>
              <a:t>: </a:t>
            </a:r>
            <a:r>
              <a:rPr lang="ja-JP" altLang="en-US" dirty="0" smtClean="0"/>
              <a:t>改訂原稿</a:t>
            </a:r>
            <a:endParaRPr lang="en-US" altLang="ja-JP" dirty="0" smtClean="0"/>
          </a:p>
          <a:p>
            <a:pPr lvl="1"/>
            <a:r>
              <a:rPr lang="ja-JP" altLang="en-US" dirty="0" smtClean="0"/>
              <a:t>（プレプリント）</a:t>
            </a:r>
            <a:endParaRPr lang="en-US" altLang="ja-JP" dirty="0" smtClean="0"/>
          </a:p>
          <a:p>
            <a:pPr lvl="1"/>
            <a:r>
              <a:rPr lang="ja-JP" altLang="en-US" dirty="0" smtClean="0"/>
              <a:t>（早期公開版）</a:t>
            </a:r>
            <a:endParaRPr lang="en-US" altLang="ja-JP" dirty="0" smtClean="0"/>
          </a:p>
          <a:p>
            <a:pPr lvl="1"/>
            <a:r>
              <a:rPr kumimoji="1" lang="ja-JP" altLang="en-US" dirty="0" smtClean="0"/>
              <a:t>出版社刊行版</a:t>
            </a:r>
            <a:endParaRPr kumimoji="1" lang="en-US" altLang="ja-JP" dirty="0" smtClean="0"/>
          </a:p>
          <a:p>
            <a:pPr lvl="1"/>
            <a:r>
              <a:rPr kumimoji="1" lang="ja-JP" altLang="en-US" dirty="0" smtClean="0"/>
              <a:t>（再利用版 </a:t>
            </a:r>
            <a:r>
              <a:rPr kumimoji="1" lang="en-US" altLang="ja-JP" dirty="0" smtClean="0"/>
              <a:t>: </a:t>
            </a:r>
            <a:r>
              <a:rPr kumimoji="1" lang="ja-JP" altLang="en-US" dirty="0" smtClean="0"/>
              <a:t>機関リポジトリなど）</a:t>
            </a:r>
            <a:endParaRPr kumimoji="1" lang="en-US" altLang="ja-JP" dirty="0" smtClean="0"/>
          </a:p>
          <a:p>
            <a:r>
              <a:rPr lang="ja-JP" altLang="en-US" dirty="0" smtClean="0"/>
              <a:t>電子化による差異</a:t>
            </a:r>
            <a:endParaRPr lang="en-US" altLang="ja-JP" dirty="0" smtClean="0"/>
          </a:p>
          <a:p>
            <a:pPr lvl="1"/>
            <a:r>
              <a:rPr kumimoji="1" lang="ja-JP" altLang="en-US" dirty="0" smtClean="0"/>
              <a:t>紙→スキャン</a:t>
            </a:r>
            <a:endParaRPr kumimoji="1" lang="en-US" altLang="ja-JP" dirty="0" smtClean="0"/>
          </a:p>
          <a:p>
            <a:pPr lvl="1"/>
            <a:r>
              <a:rPr lang="ja-JP" altLang="en-US" dirty="0" smtClean="0"/>
              <a:t>ボーンデジタル</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48</a:t>
            </a:fld>
            <a:endParaRPr kumimoji="1" lang="ja-JP" altLang="en-US" dirty="0"/>
          </a:p>
        </p:txBody>
      </p:sp>
    </p:spTree>
  </p:cSld>
  <p:clrMapOvr>
    <a:masterClrMapping/>
  </p:clrMapOvr>
  <p:transition/>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オンラインジャーナルのアクセス管理</a:t>
            </a:r>
            <a:endParaRPr kumimoji="1" lang="ja-JP" altLang="en-US" dirty="0"/>
          </a:p>
        </p:txBody>
      </p:sp>
      <p:sp>
        <p:nvSpPr>
          <p:cNvPr id="3" name="コンテンツ プレースホルダ 2"/>
          <p:cNvSpPr>
            <a:spLocks noGrp="1"/>
          </p:cNvSpPr>
          <p:nvPr>
            <p:ph idx="1"/>
          </p:nvPr>
        </p:nvSpPr>
        <p:spPr>
          <a:xfrm>
            <a:off x="323528" y="1052736"/>
            <a:ext cx="8496944" cy="5400600"/>
          </a:xfrm>
        </p:spPr>
        <p:txBody>
          <a:bodyPr/>
          <a:lstStyle/>
          <a:p>
            <a:r>
              <a:rPr lang="ja-JP" altLang="en-US" dirty="0" smtClean="0"/>
              <a:t>購読者に閲覧を許す仕組み</a:t>
            </a:r>
            <a:endParaRPr lang="en-US" altLang="ja-JP" dirty="0" smtClean="0"/>
          </a:p>
          <a:p>
            <a:pPr lvl="1"/>
            <a:r>
              <a:rPr lang="en-US" altLang="ja-JP" dirty="0" smtClean="0"/>
              <a:t>IP</a:t>
            </a:r>
            <a:r>
              <a:rPr lang="ja-JP" altLang="en-US" dirty="0" smtClean="0"/>
              <a:t>アドレス単位による組織単位の認証</a:t>
            </a:r>
            <a:endParaRPr lang="en-US" altLang="ja-JP" dirty="0" smtClean="0"/>
          </a:p>
          <a:p>
            <a:pPr lvl="1"/>
            <a:r>
              <a:rPr lang="ja-JP" altLang="en-US" dirty="0" smtClean="0"/>
              <a:t>ユーザ・パスワード方式による個人（組織）認証</a:t>
            </a:r>
            <a:endParaRPr lang="en-US" altLang="ja-JP" dirty="0" smtClean="0"/>
          </a:p>
          <a:p>
            <a:r>
              <a:rPr lang="ja-JP" altLang="en-US" dirty="0" smtClean="0"/>
              <a:t>アクセス提供、閲覧利用をライセンスする</a:t>
            </a:r>
            <a:endParaRPr lang="en-US" altLang="ja-JP" dirty="0" smtClean="0"/>
          </a:p>
          <a:p>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49</a:t>
            </a:fld>
            <a:endParaRPr kumimoji="1" lang="ja-JP" altLang="en-US" dirty="0"/>
          </a:p>
        </p:txBody>
      </p:sp>
      <p:pic>
        <p:nvPicPr>
          <p:cNvPr id="1026" name="Picture 2"/>
          <p:cNvPicPr>
            <a:picLocks noChangeAspect="1" noChangeArrowheads="1"/>
          </p:cNvPicPr>
          <p:nvPr/>
        </p:nvPicPr>
        <p:blipFill>
          <a:blip r:embed="rId2" cstate="print"/>
          <a:srcRect l="1844" t="14976" r="57472" b="14342"/>
          <a:stretch>
            <a:fillRect/>
          </a:stretch>
        </p:blipFill>
        <p:spPr bwMode="auto">
          <a:xfrm>
            <a:off x="107504" y="3284984"/>
            <a:ext cx="2181112" cy="2736304"/>
          </a:xfrm>
          <a:prstGeom prst="rect">
            <a:avLst/>
          </a:prstGeom>
          <a:ln>
            <a:noFill/>
          </a:ln>
          <a:effectLst>
            <a:softEdge rad="112500"/>
          </a:effectLst>
        </p:spPr>
      </p:pic>
      <p:pic>
        <p:nvPicPr>
          <p:cNvPr id="1027" name="Picture 3"/>
          <p:cNvPicPr>
            <a:picLocks noChangeAspect="1" noChangeArrowheads="1"/>
          </p:cNvPicPr>
          <p:nvPr/>
        </p:nvPicPr>
        <p:blipFill>
          <a:blip r:embed="rId3" cstate="print"/>
          <a:srcRect l="64720" t="26244" r="2733"/>
          <a:stretch>
            <a:fillRect/>
          </a:stretch>
        </p:blipFill>
        <p:spPr bwMode="auto">
          <a:xfrm>
            <a:off x="2051720" y="3356992"/>
            <a:ext cx="2232248" cy="3652804"/>
          </a:xfrm>
          <a:prstGeom prst="rect">
            <a:avLst/>
          </a:prstGeom>
          <a:ln>
            <a:noFill/>
          </a:ln>
          <a:effectLst>
            <a:softEdge rad="112500"/>
          </a:effectLst>
        </p:spPr>
      </p:pic>
      <p:pic>
        <p:nvPicPr>
          <p:cNvPr id="1029" name="Picture 5"/>
          <p:cNvPicPr>
            <a:picLocks noChangeAspect="1" noChangeArrowheads="1"/>
          </p:cNvPicPr>
          <p:nvPr/>
        </p:nvPicPr>
        <p:blipFill>
          <a:blip r:embed="rId4" cstate="print"/>
          <a:srcRect l="1935" t="30342" r="1437" b="23561"/>
          <a:stretch>
            <a:fillRect/>
          </a:stretch>
        </p:blipFill>
        <p:spPr bwMode="auto">
          <a:xfrm>
            <a:off x="4283968" y="3933056"/>
            <a:ext cx="5112568" cy="1848021"/>
          </a:xfrm>
          <a:prstGeom prst="rect">
            <a:avLst/>
          </a:prstGeom>
          <a:ln>
            <a:noFill/>
          </a:ln>
          <a:effectLst>
            <a:softEdge rad="112500"/>
          </a:effectLst>
        </p:spPr>
      </p:pic>
      <p:pic>
        <p:nvPicPr>
          <p:cNvPr id="1028" name="Picture 4"/>
          <p:cNvPicPr>
            <a:picLocks noChangeAspect="1" noChangeArrowheads="1"/>
          </p:cNvPicPr>
          <p:nvPr/>
        </p:nvPicPr>
        <p:blipFill>
          <a:blip r:embed="rId5" cstate="print"/>
          <a:srcRect l="1844" t="13952" r="46619" b="19464"/>
          <a:stretch>
            <a:fillRect/>
          </a:stretch>
        </p:blipFill>
        <p:spPr bwMode="auto">
          <a:xfrm>
            <a:off x="6551712" y="3717032"/>
            <a:ext cx="2916832" cy="2721233"/>
          </a:xfrm>
          <a:prstGeom prst="rect">
            <a:avLst/>
          </a:prstGeom>
          <a:ln>
            <a:noFill/>
          </a:ln>
          <a:effectLst>
            <a:softEdge rad="112500"/>
          </a:effectLst>
        </p:spPr>
      </p:pic>
    </p:spTree>
  </p:cSld>
  <p:clrMapOvr>
    <a:masterClrMapping/>
  </p:clrMapOvr>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本日のお品書き</a:t>
            </a:r>
            <a:endParaRPr kumimoji="1" lang="ja-JP" altLang="en-US" dirty="0"/>
          </a:p>
        </p:txBody>
      </p:sp>
      <p:sp>
        <p:nvSpPr>
          <p:cNvPr id="3" name="コンテンツ プレースホルダ 2"/>
          <p:cNvSpPr>
            <a:spLocks noGrp="1"/>
          </p:cNvSpPr>
          <p:nvPr>
            <p:ph idx="1"/>
          </p:nvPr>
        </p:nvSpPr>
        <p:spPr>
          <a:xfrm>
            <a:off x="323528" y="1196752"/>
            <a:ext cx="8496944" cy="5661248"/>
          </a:xfrm>
        </p:spPr>
        <p:txBody>
          <a:bodyPr>
            <a:normAutofit/>
          </a:bodyPr>
          <a:lstStyle/>
          <a:p>
            <a:r>
              <a:rPr lang="ja-JP" altLang="en-US" dirty="0" smtClean="0"/>
              <a:t>レポート返却 </a:t>
            </a:r>
            <a:r>
              <a:rPr lang="ja-JP" altLang="en-US" sz="2000" dirty="0" smtClean="0"/>
              <a:t>及び</a:t>
            </a:r>
            <a:r>
              <a:rPr lang="ja-JP" altLang="en-US" dirty="0" smtClean="0"/>
              <a:t> 講評</a:t>
            </a:r>
            <a:endParaRPr lang="en-US" altLang="ja-JP" dirty="0" smtClean="0"/>
          </a:p>
          <a:p>
            <a:r>
              <a:rPr lang="ja-JP" altLang="en-US" dirty="0" smtClean="0"/>
              <a:t>前回の復習</a:t>
            </a:r>
            <a:endParaRPr lang="en-US" altLang="ja-JP" dirty="0" smtClean="0"/>
          </a:p>
          <a:p>
            <a:r>
              <a:rPr kumimoji="1" lang="ja-JP" altLang="en-US" dirty="0" smtClean="0"/>
              <a:t>電子書籍</a:t>
            </a:r>
            <a:endParaRPr kumimoji="1" lang="en-US" altLang="ja-JP" dirty="0" smtClean="0"/>
          </a:p>
          <a:p>
            <a:pPr lvl="1"/>
            <a:r>
              <a:rPr lang="ja-JP" altLang="en-US" dirty="0" smtClean="0"/>
              <a:t>事例とともに：利用と閲覧環境、コンテンツ</a:t>
            </a:r>
            <a:endParaRPr lang="en-US" altLang="ja-JP" dirty="0" smtClean="0"/>
          </a:p>
          <a:p>
            <a:r>
              <a:rPr lang="ja-JP" altLang="en-US" dirty="0" smtClean="0"/>
              <a:t>提出物</a:t>
            </a:r>
            <a:endParaRPr lang="en-US" altLang="ja-JP" dirty="0" smtClean="0"/>
          </a:p>
          <a:p>
            <a:pPr lvl="1"/>
            <a:r>
              <a:rPr lang="ja-JP" altLang="en-US" dirty="0" smtClean="0"/>
              <a:t>出席票</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5</a:t>
            </a:fld>
            <a:endParaRPr kumimoji="1" lang="ja-JP" altLang="en-US" dirty="0"/>
          </a:p>
        </p:txBody>
      </p:sp>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normAutofit fontScale="90000"/>
          </a:bodyPr>
          <a:lstStyle/>
          <a:p>
            <a:r>
              <a:rPr kumimoji="1" lang="ja-JP" altLang="en-US" dirty="0" smtClean="0"/>
              <a:t>オンラインジャーナルのアクセス管理</a:t>
            </a:r>
            <a:r>
              <a:rPr kumimoji="1" lang="en-US" altLang="ja-JP" dirty="0" smtClean="0"/>
              <a:t/>
            </a:r>
            <a:br>
              <a:rPr kumimoji="1" lang="en-US" altLang="ja-JP" dirty="0" smtClean="0"/>
            </a:br>
            <a:r>
              <a:rPr lang="en-US" altLang="ja-JP" dirty="0" smtClean="0"/>
              <a:t>- </a:t>
            </a:r>
            <a:r>
              <a:rPr kumimoji="1" lang="ja-JP" altLang="en-US" dirty="0" smtClean="0"/>
              <a:t>著作権管理 </a:t>
            </a:r>
            <a:r>
              <a:rPr kumimoji="1" lang="en-US" altLang="ja-JP" dirty="0" smtClean="0"/>
              <a:t>-</a:t>
            </a:r>
            <a:endParaRPr kumimoji="1" lang="ja-JP" altLang="en-US" dirty="0"/>
          </a:p>
        </p:txBody>
      </p:sp>
      <p:sp>
        <p:nvSpPr>
          <p:cNvPr id="3" name="コンテンツ プレースホルダ 2"/>
          <p:cNvSpPr>
            <a:spLocks noGrp="1"/>
          </p:cNvSpPr>
          <p:nvPr>
            <p:ph idx="1"/>
          </p:nvPr>
        </p:nvSpPr>
        <p:spPr/>
        <p:txBody>
          <a:bodyPr/>
          <a:lstStyle/>
          <a:p>
            <a:r>
              <a:rPr kumimoji="1" lang="ja-JP" altLang="en-US" dirty="0" smtClean="0"/>
              <a:t>オープンになるか？</a:t>
            </a:r>
            <a:endParaRPr kumimoji="1" lang="en-US" altLang="ja-JP" dirty="0" smtClean="0"/>
          </a:p>
          <a:p>
            <a:r>
              <a:rPr lang="ja-JP" altLang="en-US" dirty="0" smtClean="0"/>
              <a:t>著作権の移譲処理</a:t>
            </a:r>
            <a:endParaRPr lang="en-US" altLang="ja-JP" dirty="0" smtClean="0"/>
          </a:p>
          <a:p>
            <a:pPr lvl="1"/>
            <a:r>
              <a:rPr kumimoji="1" lang="ja-JP" altLang="en-US" dirty="0" smtClean="0"/>
              <a:t>著作財産権</a:t>
            </a:r>
            <a:r>
              <a:rPr lang="ja-JP" altLang="en-US" dirty="0" smtClean="0"/>
              <a:t>が出版社に移管されることが通常（ライセンスアグリーメント）</a:t>
            </a:r>
            <a:endParaRPr lang="en-US" altLang="ja-JP" dirty="0" smtClean="0"/>
          </a:p>
          <a:p>
            <a:pPr lvl="1"/>
            <a:r>
              <a:rPr lang="ja-JP" altLang="en-US" dirty="0" smtClean="0"/>
              <a:t>販売する権利</a:t>
            </a:r>
            <a:endParaRPr lang="en-US" altLang="ja-JP" dirty="0" smtClean="0"/>
          </a:p>
          <a:p>
            <a:pPr lvl="1"/>
            <a:r>
              <a:rPr kumimoji="1" lang="ja-JP" altLang="en-US" dirty="0" smtClean="0"/>
              <a:t>→ 電子化する権利</a:t>
            </a:r>
            <a:endParaRPr kumimoji="1" lang="en-US" altLang="ja-JP" dirty="0" smtClean="0"/>
          </a:p>
          <a:p>
            <a:pPr lvl="1"/>
            <a:r>
              <a:rPr lang="ja-JP" altLang="en-US" dirty="0" smtClean="0"/>
              <a:t>→ 配信する権利</a:t>
            </a:r>
            <a:endParaRPr kumimoji="1" lang="en-US" altLang="ja-JP" dirty="0" smtClean="0"/>
          </a:p>
          <a:p>
            <a:r>
              <a:rPr lang="ja-JP" altLang="en-US" dirty="0" smtClean="0"/>
              <a:t>著者の権利</a:t>
            </a:r>
            <a:endParaRPr lang="en-US" altLang="ja-JP" dirty="0" smtClean="0"/>
          </a:p>
          <a:p>
            <a:pPr lvl="1"/>
            <a:r>
              <a:rPr kumimoji="1" lang="ja-JP" altLang="en-US" dirty="0" smtClean="0"/>
              <a:t>機関リポジトリ</a:t>
            </a:r>
            <a:endParaRPr kumimoji="1"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50</a:t>
            </a:fld>
            <a:endParaRPr kumimoji="1" lang="ja-JP" altLang="en-US" dirty="0"/>
          </a:p>
        </p:txBody>
      </p:sp>
    </p:spTree>
  </p:cSld>
  <p:clrMapOvr>
    <a:masterClrMapping/>
  </p:clrMapOvr>
  <p:transition/>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（来年へのメモ）</a:t>
            </a:r>
            <a:endParaRPr kumimoji="1" lang="ja-JP" altLang="en-US" dirty="0"/>
          </a:p>
        </p:txBody>
      </p:sp>
      <p:sp>
        <p:nvSpPr>
          <p:cNvPr id="3" name="コンテンツ プレースホルダ 2"/>
          <p:cNvSpPr>
            <a:spLocks noGrp="1"/>
          </p:cNvSpPr>
          <p:nvPr>
            <p:ph idx="1"/>
          </p:nvPr>
        </p:nvSpPr>
        <p:spPr/>
        <p:txBody>
          <a:bodyPr/>
          <a:lstStyle/>
          <a:p>
            <a:r>
              <a:rPr lang="en-US" altLang="ja-JP" dirty="0" err="1" smtClean="0"/>
              <a:t>BookStats</a:t>
            </a:r>
            <a:r>
              <a:rPr lang="ja-JP" altLang="en-US" dirty="0" smtClean="0"/>
              <a:t>購入依頼すること！</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51</a:t>
            </a:fld>
            <a:endParaRPr kumimoji="1" lang="ja-JP" altLang="en-US" dirty="0"/>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kumimoji="1" lang="ja-JP" altLang="en-US" dirty="0" smtClean="0"/>
              <a:t>（前回の復習 </a:t>
            </a:r>
            <a:r>
              <a:rPr kumimoji="1" lang="en-US" altLang="ja-JP" dirty="0" smtClean="0"/>
              <a:t>= </a:t>
            </a:r>
            <a:r>
              <a:rPr lang="ja-JP" altLang="en-US" dirty="0" smtClean="0"/>
              <a:t>ふりかえり</a:t>
            </a:r>
            <a:r>
              <a:rPr kumimoji="1" lang="ja-JP" altLang="en-US" dirty="0" smtClean="0"/>
              <a:t>）</a:t>
            </a:r>
            <a:endParaRPr kumimoji="1" lang="ja-JP" altLang="en-US" dirty="0"/>
          </a:p>
        </p:txBody>
      </p:sp>
      <p:sp>
        <p:nvSpPr>
          <p:cNvPr id="3" name="コンテンツ プレースホルダ 2"/>
          <p:cNvSpPr>
            <a:spLocks noGrp="1"/>
          </p:cNvSpPr>
          <p:nvPr>
            <p:ph idx="1"/>
          </p:nvPr>
        </p:nvSpPr>
        <p:spPr/>
        <p:txBody>
          <a:bodyPr>
            <a:normAutofit/>
          </a:bodyPr>
          <a:lstStyle/>
          <a:p>
            <a:r>
              <a:rPr lang="ja-JP" altLang="en-US" dirty="0" smtClean="0"/>
              <a:t>電子書籍とは何か？</a:t>
            </a:r>
            <a:endParaRPr lang="en-US" altLang="ja-JP" dirty="0" smtClean="0"/>
          </a:p>
          <a:p>
            <a:r>
              <a:rPr lang="ja-JP" altLang="en-US" dirty="0" smtClean="0"/>
              <a:t>電子書籍の歴史とその意義</a:t>
            </a:r>
            <a:endParaRPr lang="en-US" altLang="ja-JP" dirty="0" smtClean="0"/>
          </a:p>
          <a:p>
            <a:r>
              <a:rPr lang="ja-JP" altLang="en-US" dirty="0" smtClean="0"/>
              <a:t>電子書籍の閲覧環境</a:t>
            </a:r>
            <a:endParaRPr lang="en-US" altLang="ja-JP" dirty="0" smtClean="0"/>
          </a:p>
          <a:p>
            <a:pPr lvl="1"/>
            <a:r>
              <a:rPr lang="ja-JP" altLang="en-US" dirty="0" smtClean="0"/>
              <a:t>閲覧機器、ビューア、コンテンツ</a:t>
            </a:r>
            <a:endParaRPr lang="en-US" altLang="ja-JP" dirty="0" smtClean="0"/>
          </a:p>
          <a:p>
            <a:r>
              <a:rPr lang="ja-JP" altLang="en-US" dirty="0" smtClean="0"/>
              <a:t>電子辞書と</a:t>
            </a:r>
            <a:r>
              <a:rPr lang="en-US" altLang="ja-JP" dirty="0" smtClean="0"/>
              <a:t>Amazon Kindle</a:t>
            </a:r>
            <a:r>
              <a:rPr lang="ja-JP" altLang="en-US" dirty="0" smtClean="0"/>
              <a:t>の事例を確認しながら、それぞれの特徴を考えてみた</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6</a:t>
            </a:fld>
            <a:endParaRPr kumimoji="1" lang="ja-JP" altLang="en-US"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99392"/>
            <a:ext cx="8496944" cy="1143000"/>
          </a:xfrm>
        </p:spPr>
        <p:txBody>
          <a:bodyPr>
            <a:normAutofit/>
          </a:bodyPr>
          <a:lstStyle/>
          <a:p>
            <a:r>
              <a:rPr lang="ja-JP" altLang="en-US" sz="4000" dirty="0" smtClean="0"/>
              <a:t>前回の出席カードから（質疑）</a:t>
            </a:r>
            <a:endParaRPr kumimoji="1" lang="ja-JP" altLang="en-US" sz="4000" dirty="0"/>
          </a:p>
        </p:txBody>
      </p:sp>
      <p:sp>
        <p:nvSpPr>
          <p:cNvPr id="3" name="コンテンツ プレースホルダ 2"/>
          <p:cNvSpPr>
            <a:spLocks noGrp="1"/>
          </p:cNvSpPr>
          <p:nvPr>
            <p:ph idx="1"/>
          </p:nvPr>
        </p:nvSpPr>
        <p:spPr>
          <a:xfrm>
            <a:off x="0" y="908720"/>
            <a:ext cx="9144000" cy="5949280"/>
          </a:xfrm>
        </p:spPr>
        <p:txBody>
          <a:bodyPr>
            <a:normAutofit fontScale="70000" lnSpcReduction="20000"/>
          </a:bodyPr>
          <a:lstStyle/>
          <a:p>
            <a:r>
              <a:rPr lang="ja-JP" altLang="en-US" dirty="0" smtClean="0"/>
              <a:t>スライド</a:t>
            </a:r>
            <a:r>
              <a:rPr lang="en-US" altLang="ja-JP" dirty="0" smtClean="0"/>
              <a:t>15</a:t>
            </a:r>
            <a:r>
              <a:rPr lang="ja-JP" altLang="en-US" dirty="0" smtClean="0"/>
              <a:t>枚目の折れ線グラフで、</a:t>
            </a:r>
            <a:r>
              <a:rPr lang="en-US" altLang="ja-JP" dirty="0" smtClean="0"/>
              <a:t>2011</a:t>
            </a:r>
            <a:r>
              <a:rPr lang="ja-JP" altLang="en-US" dirty="0" smtClean="0"/>
              <a:t>年にケータイ向けの電子書籍の市場規模がガクッと減ったのは、新プラットフォーム向けに乗り換えたという理由だけなのか？ 他に何か理由があるのか？</a:t>
            </a:r>
            <a:endParaRPr lang="en-US" altLang="ja-JP" dirty="0" smtClean="0"/>
          </a:p>
          <a:p>
            <a:pPr lvl="1"/>
            <a:r>
              <a:rPr lang="ja-JP" altLang="en-US" dirty="0" smtClean="0"/>
              <a:t>恐らく、新プラットフォーム向けに乗り換えが進んでいることが要因と思われます。特に、ケータイ向けの主力であるいわゆるガラケーからスマートフォンへの移行の直撃を受けていると見るのが適当かと思われます。</a:t>
            </a:r>
            <a:endParaRPr lang="en-US" altLang="ja-JP" dirty="0" smtClean="0"/>
          </a:p>
          <a:p>
            <a:r>
              <a:rPr lang="ja-JP" altLang="en-US" dirty="0" smtClean="0"/>
              <a:t>電子辞書の価値は今後下がっていくのでしょうか？ ネット辞書の方が情報の更新が容易なので、最近、電子辞書は使わなくなりました</a:t>
            </a:r>
            <a:r>
              <a:rPr lang="en-US" altLang="ja-JP" dirty="0" smtClean="0"/>
              <a:t>…</a:t>
            </a:r>
            <a:r>
              <a:rPr lang="ja-JP" altLang="en-US" dirty="0" err="1" smtClean="0"/>
              <a:t>。</a:t>
            </a:r>
            <a:endParaRPr lang="en-US" altLang="ja-JP" dirty="0" smtClean="0"/>
          </a:p>
          <a:p>
            <a:pPr lvl="1"/>
            <a:r>
              <a:rPr lang="ja-JP" altLang="en-US" dirty="0" smtClean="0"/>
              <a:t>何を持って「価値が下がる」と呼ぶかに依りますが、端末そのものの価値は一時の勢いを失っているのが顕著です。</a:t>
            </a:r>
            <a:endParaRPr lang="en-US" altLang="ja-JP" dirty="0" smtClean="0"/>
          </a:p>
          <a:p>
            <a:pPr lvl="1"/>
            <a:r>
              <a:rPr lang="ja-JP" altLang="en-US" dirty="0" smtClean="0"/>
              <a:t>なお、あくまでも固定的な電子辞書「端末」としての価値であることに注意してください。電子辞書の内容、コンテンツそのものは、オンライン上での提供を含め、多様な形態で活用され、別の形であれ、電子辞書の</a:t>
            </a:r>
            <a:r>
              <a:rPr lang="ja-JP" altLang="en-US" b="1" u="sng" dirty="0" smtClean="0"/>
              <a:t>利用そのもの</a:t>
            </a:r>
            <a:r>
              <a:rPr lang="ja-JP" altLang="en-US" dirty="0" smtClean="0"/>
              <a:t>は進んでいることに注意が必要です。</a:t>
            </a:r>
            <a:endParaRPr lang="en-US" altLang="ja-JP" b="1" dirty="0" smtClean="0"/>
          </a:p>
          <a:p>
            <a:r>
              <a:rPr lang="ja-JP" altLang="en-US" dirty="0" smtClean="0"/>
              <a:t>電子書籍、各端末でどのようなジャンルの作品が人気なのでしょうか？</a:t>
            </a:r>
            <a:endParaRPr lang="en-US" altLang="ja-JP" dirty="0" smtClean="0"/>
          </a:p>
          <a:p>
            <a:pPr lvl="1"/>
            <a:r>
              <a:rPr lang="en-US" altLang="ja-JP" dirty="0" smtClean="0"/>
              <a:t>Amazon.co.jp: </a:t>
            </a:r>
            <a:r>
              <a:rPr lang="en-US" altLang="ja-JP" dirty="0" smtClean="0">
                <a:hlinkClick r:id="rId2"/>
              </a:rPr>
              <a:t>http://www.amazon.co.jp/gp/feature.html?docId=3077686106</a:t>
            </a:r>
            <a:endParaRPr lang="en-US" altLang="ja-JP" dirty="0" smtClean="0"/>
          </a:p>
          <a:p>
            <a:pPr lvl="1"/>
            <a:r>
              <a:rPr lang="ja-JP" altLang="en-US" dirty="0" smtClean="0"/>
              <a:t>紀伊国屋書店</a:t>
            </a:r>
            <a:r>
              <a:rPr lang="en-US" altLang="ja-JP" dirty="0" smtClean="0"/>
              <a:t>:</a:t>
            </a:r>
            <a:r>
              <a:rPr lang="ja-JP" altLang="en-US" dirty="0" smtClean="0"/>
              <a:t> </a:t>
            </a:r>
            <a:r>
              <a:rPr lang="en-US" altLang="ja-JP" dirty="0" smtClean="0">
                <a:hlinkClick r:id="rId3"/>
              </a:rPr>
              <a:t>http://www.kinokuniya.co.jp/f/dsd-007004005003--</a:t>
            </a:r>
            <a:endParaRPr lang="en-US" altLang="ja-JP" dirty="0" smtClean="0"/>
          </a:p>
          <a:p>
            <a:pPr lvl="1"/>
            <a:r>
              <a:rPr lang="ja-JP" altLang="en-US" dirty="0" smtClean="0"/>
              <a:t>楽天</a:t>
            </a:r>
            <a:r>
              <a:rPr lang="en-US" altLang="ja-JP" dirty="0" smtClean="0"/>
              <a:t>kobo: </a:t>
            </a:r>
            <a:r>
              <a:rPr lang="en-US" altLang="ja-JP" dirty="0" smtClean="0">
                <a:hlinkClick r:id="rId4"/>
              </a:rPr>
              <a:t>http://kobo.rakuten.co.jp/event/sp-ranking2012/</a:t>
            </a:r>
            <a:endParaRPr lang="en-US" altLang="ja-JP" dirty="0" smtClean="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7</a:t>
            </a:fld>
            <a:endParaRPr kumimoji="1" lang="ja-JP" altLang="en-US" dirty="0"/>
          </a:p>
        </p:txBody>
      </p:sp>
    </p:spTree>
  </p:cSld>
  <p:clrMapOvr>
    <a:masterClrMapping/>
  </p:clrMapOvr>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p:cNvSpPr>
            <a:spLocks noGrp="1"/>
          </p:cNvSpPr>
          <p:nvPr>
            <p:ph type="title"/>
          </p:nvPr>
        </p:nvSpPr>
        <p:spPr>
          <a:xfrm>
            <a:off x="323528" y="-162272"/>
            <a:ext cx="8496944" cy="1143000"/>
          </a:xfrm>
        </p:spPr>
        <p:txBody>
          <a:bodyPr/>
          <a:lstStyle/>
          <a:p>
            <a:r>
              <a:rPr kumimoji="1" lang="ja-JP" altLang="en-US" dirty="0" smtClean="0"/>
              <a:t>出席カード質疑（補足</a:t>
            </a:r>
            <a:r>
              <a:rPr kumimoji="1" lang="en-US" altLang="ja-JP" dirty="0" smtClean="0"/>
              <a:t>1</a:t>
            </a:r>
            <a:r>
              <a:rPr kumimoji="1" lang="ja-JP" altLang="en-US" dirty="0" smtClean="0"/>
              <a:t>）</a:t>
            </a:r>
            <a:endParaRPr kumimoji="1" lang="ja-JP" altLang="en-US" dirty="0"/>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8</a:t>
            </a:fld>
            <a:endParaRPr kumimoji="1" lang="ja-JP" altLang="en-US" dirty="0"/>
          </a:p>
        </p:txBody>
      </p:sp>
      <p:graphicFrame>
        <p:nvGraphicFramePr>
          <p:cNvPr id="5" name="グラフ 4"/>
          <p:cNvGraphicFramePr>
            <a:graphicFrameLocks/>
          </p:cNvGraphicFramePr>
          <p:nvPr>
            <p:extLst>
              <p:ext uri="{D42A27DB-BD31-4B8C-83A1-F6EECF244321}">
                <p14:modId xmlns:p14="http://schemas.microsoft.com/office/powerpoint/2010/main" val="2137663911"/>
              </p:ext>
            </p:extLst>
          </p:nvPr>
        </p:nvGraphicFramePr>
        <p:xfrm>
          <a:off x="323528" y="842707"/>
          <a:ext cx="8640960" cy="4818541"/>
        </p:xfrm>
        <a:graphic>
          <a:graphicData uri="http://schemas.openxmlformats.org/drawingml/2006/chart">
            <c:chart xmlns:c="http://schemas.openxmlformats.org/drawingml/2006/chart" xmlns:r="http://schemas.openxmlformats.org/officeDocument/2006/relationships" r:id="rId2"/>
          </a:graphicData>
        </a:graphic>
      </p:graphicFrame>
      <p:sp>
        <p:nvSpPr>
          <p:cNvPr id="6" name="テキスト ボックス 5"/>
          <p:cNvSpPr txBox="1"/>
          <p:nvPr/>
        </p:nvSpPr>
        <p:spPr>
          <a:xfrm>
            <a:off x="1137085" y="5661248"/>
            <a:ext cx="7611379" cy="400110"/>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r>
              <a:rPr lang="ja-JP" altLang="en-US" sz="2000" dirty="0"/>
              <a:t>携帯電話市場</a:t>
            </a:r>
            <a:r>
              <a:rPr kumimoji="1" lang="ja-JP" altLang="en-US" sz="2000" dirty="0" smtClean="0"/>
              <a:t>における出荷台数、それに占めるスマートフォンの比率</a:t>
            </a:r>
            <a:endParaRPr kumimoji="1" lang="ja-JP" altLang="en-US" sz="2000" dirty="0"/>
          </a:p>
        </p:txBody>
      </p:sp>
      <p:sp>
        <p:nvSpPr>
          <p:cNvPr id="7" name="テキスト ボックス 6"/>
          <p:cNvSpPr txBox="1"/>
          <p:nvPr/>
        </p:nvSpPr>
        <p:spPr>
          <a:xfrm>
            <a:off x="395536" y="611396"/>
            <a:ext cx="954107" cy="400110"/>
          </a:xfrm>
          <a:prstGeom prst="rect">
            <a:avLst/>
          </a:prstGeom>
          <a:noFill/>
        </p:spPr>
        <p:txBody>
          <a:bodyPr wrap="none" rtlCol="0">
            <a:spAutoFit/>
          </a:bodyPr>
          <a:lstStyle/>
          <a:p>
            <a:r>
              <a:rPr kumimoji="1" lang="ja-JP" altLang="en-US" sz="2000" dirty="0" smtClean="0"/>
              <a:t>（千台）</a:t>
            </a:r>
            <a:endParaRPr kumimoji="1" lang="ja-JP" altLang="en-US" sz="2000" dirty="0"/>
          </a:p>
        </p:txBody>
      </p:sp>
      <p:sp>
        <p:nvSpPr>
          <p:cNvPr id="8" name="テキスト ボックス 7"/>
          <p:cNvSpPr txBox="1"/>
          <p:nvPr/>
        </p:nvSpPr>
        <p:spPr>
          <a:xfrm>
            <a:off x="2555776" y="6165304"/>
            <a:ext cx="6540573" cy="646331"/>
          </a:xfrm>
          <a:prstGeom prst="rect">
            <a:avLst/>
          </a:prstGeom>
          <a:solidFill>
            <a:schemeClr val="bg1"/>
          </a:solidFill>
        </p:spPr>
        <p:txBody>
          <a:bodyPr wrap="none" rtlCol="0">
            <a:spAutoFit/>
          </a:bodyPr>
          <a:lstStyle/>
          <a:p>
            <a:r>
              <a:rPr kumimoji="1" lang="ja-JP" altLang="en-US" dirty="0" smtClean="0"/>
              <a:t>出典： </a:t>
            </a:r>
            <a:r>
              <a:rPr lang="en-US" altLang="ja-JP" dirty="0">
                <a:hlinkClick r:id="rId3"/>
              </a:rPr>
              <a:t>http://</a:t>
            </a:r>
            <a:r>
              <a:rPr lang="en-US" altLang="ja-JP" dirty="0" smtClean="0">
                <a:hlinkClick r:id="rId3"/>
              </a:rPr>
              <a:t>www.jeita.or.jp/japanese/stat/cellular/2013/03.html</a:t>
            </a:r>
            <a:endParaRPr lang="en-US" altLang="ja-JP" dirty="0" smtClean="0"/>
          </a:p>
          <a:p>
            <a:r>
              <a:rPr kumimoji="1" lang="ja-JP" altLang="en-US" dirty="0" smtClean="0"/>
              <a:t>（電子情報</a:t>
            </a:r>
            <a:r>
              <a:rPr lang="ja-JP" altLang="en-US" dirty="0" smtClean="0"/>
              <a:t>技術産業協会</a:t>
            </a:r>
            <a:r>
              <a:rPr lang="en-US" altLang="ja-JP" dirty="0" smtClean="0"/>
              <a:t>, </a:t>
            </a:r>
            <a:r>
              <a:rPr lang="ja-JP" altLang="en-US" dirty="0" smtClean="0"/>
              <a:t>情報通信ネットワーク産業協会　調べ）</a:t>
            </a:r>
            <a:endParaRPr kumimoji="1" lang="ja-JP" altLang="en-US"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タイトル 4"/>
          <p:cNvSpPr>
            <a:spLocks noGrp="1"/>
          </p:cNvSpPr>
          <p:nvPr>
            <p:ph type="ctrTitle"/>
          </p:nvPr>
        </p:nvSpPr>
        <p:spPr/>
        <p:txBody>
          <a:bodyPr/>
          <a:lstStyle/>
          <a:p>
            <a:r>
              <a:rPr lang="ja-JP" altLang="en-US" dirty="0" smtClean="0"/>
              <a:t>電子書籍</a:t>
            </a:r>
            <a:r>
              <a:rPr kumimoji="1" lang="ja-JP" altLang="en-US" dirty="0" smtClean="0"/>
              <a:t> </a:t>
            </a:r>
            <a:r>
              <a:rPr kumimoji="1" lang="en-US" altLang="ja-JP" dirty="0" smtClean="0"/>
              <a:t>(2)</a:t>
            </a:r>
            <a:endParaRPr kumimoji="1" lang="ja-JP" altLang="en-US" dirty="0"/>
          </a:p>
        </p:txBody>
      </p:sp>
      <p:sp>
        <p:nvSpPr>
          <p:cNvPr id="6" name="サブタイトル 5"/>
          <p:cNvSpPr>
            <a:spLocks noGrp="1"/>
          </p:cNvSpPr>
          <p:nvPr>
            <p:ph type="subTitle" idx="1"/>
          </p:nvPr>
        </p:nvSpPr>
        <p:spPr/>
        <p:txBody>
          <a:bodyPr/>
          <a:lstStyle/>
          <a:p>
            <a:endParaRPr kumimoji="1" lang="ja-JP" altLang="en-US"/>
          </a:p>
        </p:txBody>
      </p:sp>
      <p:sp>
        <p:nvSpPr>
          <p:cNvPr id="4" name="スライド番号プレースホルダ 3"/>
          <p:cNvSpPr>
            <a:spLocks noGrp="1"/>
          </p:cNvSpPr>
          <p:nvPr>
            <p:ph type="sldNum" sz="quarter" idx="12"/>
          </p:nvPr>
        </p:nvSpPr>
        <p:spPr/>
        <p:txBody>
          <a:bodyPr/>
          <a:lstStyle/>
          <a:p>
            <a:fld id="{8682DC2A-D06D-4EFC-BF6A-D2AB3EC15ECD}" type="slidenum">
              <a:rPr kumimoji="1" lang="ja-JP" altLang="en-US" smtClean="0"/>
              <a:pPr/>
              <a:t>9</a:t>
            </a:fld>
            <a:endParaRPr kumimoji="1" lang="ja-JP" altLang="en-US" dirty="0"/>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5428</TotalTime>
  <Words>3224</Words>
  <Application>Microsoft Office PowerPoint</Application>
  <PresentationFormat>画面に合わせる (4:3)</PresentationFormat>
  <Paragraphs>465</Paragraphs>
  <Slides>51</Slides>
  <Notes>1</Notes>
  <HiddenSlides>21</HiddenSlides>
  <MMClips>0</MMClips>
  <ScaleCrop>false</ScaleCrop>
  <HeadingPairs>
    <vt:vector size="6" baseType="variant">
      <vt:variant>
        <vt:lpstr>使用されているフォント</vt:lpstr>
      </vt:variant>
      <vt:variant>
        <vt:i4>3</vt:i4>
      </vt:variant>
      <vt:variant>
        <vt:lpstr>テーマ</vt:lpstr>
      </vt:variant>
      <vt:variant>
        <vt:i4>1</vt:i4>
      </vt:variant>
      <vt:variant>
        <vt:lpstr>スライド タイトル</vt:lpstr>
      </vt:variant>
      <vt:variant>
        <vt:i4>51</vt:i4>
      </vt:variant>
    </vt:vector>
  </HeadingPairs>
  <TitlesOfParts>
    <vt:vector size="55" baseType="lpstr">
      <vt:lpstr>ＭＳ Ｐゴシック</vt:lpstr>
      <vt:lpstr>Arial</vt:lpstr>
      <vt:lpstr>Calibri</vt:lpstr>
      <vt:lpstr>Office テーマ</vt:lpstr>
      <vt:lpstr>ディジタルドキュメント（6）</vt:lpstr>
      <vt:lpstr>第2回レポート課題返却</vt:lpstr>
      <vt:lpstr>第2回レポート課題の講評</vt:lpstr>
      <vt:lpstr>第2回レポート課題で取り上げられた論文</vt:lpstr>
      <vt:lpstr>本日のお品書き</vt:lpstr>
      <vt:lpstr>（前回の復習 = ふりかえり）</vt:lpstr>
      <vt:lpstr>前回の出席カードから（質疑）</vt:lpstr>
      <vt:lpstr>出席カード質疑（補足1）</vt:lpstr>
      <vt:lpstr>電子書籍 (2)</vt:lpstr>
      <vt:lpstr>電子書籍の事例</vt:lpstr>
      <vt:lpstr>事例2: Kindle</vt:lpstr>
      <vt:lpstr>事例2: Kindle (2)</vt:lpstr>
      <vt:lpstr>事例2: Kindle (3)</vt:lpstr>
      <vt:lpstr>事例3: Kobo</vt:lpstr>
      <vt:lpstr>事例3: kobo (2)</vt:lpstr>
      <vt:lpstr>事例3: kobo (3)</vt:lpstr>
      <vt:lpstr>事例4: iPad / iPhone</vt:lpstr>
      <vt:lpstr>事例5: 青空文庫</vt:lpstr>
      <vt:lpstr>PowerPoint プレゼンテーション</vt:lpstr>
      <vt:lpstr>事例6: 国立国会図書館デジタル化資料 （近代デジタルライブラリー）</vt:lpstr>
      <vt:lpstr>PowerPoint プレゼンテーション</vt:lpstr>
      <vt:lpstr>PowerPoint プレゼンテーション</vt:lpstr>
      <vt:lpstr>PowerPoint プレゼンテーション</vt:lpstr>
      <vt:lpstr>電子書籍と紙の書籍の違い</vt:lpstr>
      <vt:lpstr>電子書籍と紙の書籍の違い (2)</vt:lpstr>
      <vt:lpstr>電子書籍、今後の課題</vt:lpstr>
      <vt:lpstr>まとめ</vt:lpstr>
      <vt:lpstr>第3回レポート課題</vt:lpstr>
      <vt:lpstr>第3回レポート課題 (2)</vt:lpstr>
      <vt:lpstr>参考文献</vt:lpstr>
      <vt:lpstr>出席票の提出</vt:lpstr>
      <vt:lpstr>電子書籍に対する書店のサービス例</vt:lpstr>
      <vt:lpstr>電子書籍にみる ドキュメントの特性、分類軸</vt:lpstr>
      <vt:lpstr>事例7: 電子書店</vt:lpstr>
      <vt:lpstr>電子書籍にみる ドキュメント利用環境の特徴</vt:lpstr>
      <vt:lpstr>「テキスト」とは？</vt:lpstr>
      <vt:lpstr>前回の出席カードから（感想）</vt:lpstr>
      <vt:lpstr>第3回レポート課題</vt:lpstr>
      <vt:lpstr>今後の授業計画</vt:lpstr>
      <vt:lpstr>電子書籍の事例</vt:lpstr>
      <vt:lpstr>第3回レポート課題</vt:lpstr>
      <vt:lpstr>電子書籍におけるフォーマット</vt:lpstr>
      <vt:lpstr>PDF (Portable Document Format)</vt:lpstr>
      <vt:lpstr>HTML (Hypertext Markup Language)</vt:lpstr>
      <vt:lpstr>XML (Extensible Markup Language)</vt:lpstr>
      <vt:lpstr>オンラインジャーナルの動向 ― オープンサイエンス（Open Science） ―</vt:lpstr>
      <vt:lpstr>PowerPoint プレゼンテーション</vt:lpstr>
      <vt:lpstr>一つの論文原稿の複数バージョン - 版と種類 -</vt:lpstr>
      <vt:lpstr>オンラインジャーナルのアクセス管理</vt:lpstr>
      <vt:lpstr>オンラインジャーナルのアクセス管理 - 著作権管理 -</vt:lpstr>
      <vt:lpstr>（来年へのメモ）</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ディジタルドキュメント</dc:title>
  <dc:creator>Masao Takaku</dc:creator>
  <cp:lastModifiedBy>masao</cp:lastModifiedBy>
  <cp:revision>2009</cp:revision>
  <dcterms:created xsi:type="dcterms:W3CDTF">2013-04-11T04:26:18Z</dcterms:created>
  <dcterms:modified xsi:type="dcterms:W3CDTF">2013-05-23T00:36:13Z</dcterms:modified>
</cp:coreProperties>
</file>

<file path=docProps/thumbnail.jpeg>
</file>